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418" r:id="rId3"/>
    <p:sldId id="462" r:id="rId4"/>
    <p:sldId id="2145708186" r:id="rId5"/>
    <p:sldId id="463" r:id="rId6"/>
    <p:sldId id="2145708183" r:id="rId7"/>
    <p:sldId id="2145708181" r:id="rId8"/>
    <p:sldId id="2145708187" r:id="rId9"/>
    <p:sldId id="451" r:id="rId10"/>
    <p:sldId id="2145708188" r:id="rId11"/>
    <p:sldId id="2145708189" r:id="rId12"/>
    <p:sldId id="427" r:id="rId13"/>
    <p:sldId id="452" r:id="rId14"/>
    <p:sldId id="2145708190" r:id="rId15"/>
    <p:sldId id="2145708184" r:id="rId16"/>
    <p:sldId id="269" r:id="rId17"/>
    <p:sldId id="321" r:id="rId18"/>
    <p:sldId id="3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25" d="100"/>
          <a:sy n="25" d="100"/>
        </p:scale>
        <p:origin x="233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CA7B4-588D-4AD4-8BF9-239FC83079B8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6683F-19CF-46B3-9462-D5D91176F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742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8625B-1DE3-4D4D-ACD2-628B94D91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0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992C0-1774-4BCE-A3D4-062F9FAECA42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530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992C0-1774-4BCE-A3D4-062F9FAECA42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212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992C0-1774-4BCE-A3D4-062F9FAECA42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197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8625B-1DE3-4D4D-ACD2-628B94D91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71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8625B-1DE3-4D4D-ACD2-628B94D91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68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8625B-1DE3-4D4D-ACD2-628B94D91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22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711F-DDA6-443B-91FF-39C49F367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286F5-63AC-4D3B-A939-ACD70EC8C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38B06-2B5F-4359-BA79-1CE3F0E7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72F9-E078-4282-B525-96B6761560D0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E17BE-A767-453B-BD8C-216958BA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9D3B1-4021-453F-80A1-920CD564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03E5-B888-4D0B-B056-2595A6452F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953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8269-C80D-43F5-84BA-BF07FE92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45DD2-9BB3-4659-822E-07AA99EB6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2C155-5231-4483-BA7F-D3341D7F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72F9-E078-4282-B525-96B6761560D0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3DE6-3B33-4D9A-A621-4B82F3D4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FFC63-E844-4FD2-AC99-0C99440C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03E5-B888-4D0B-B056-2595A6452F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508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6DFF1-0D73-480B-BEDB-9433D0FAF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89F65-E27A-413E-9DC2-39342AD62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47559-1AD4-412D-8FB2-10127CF9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72F9-E078-4282-B525-96B6761560D0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9B9B-95DE-4B2D-A6E5-52730AE5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ADF02-0B8B-4554-A0AF-8C2F53E3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03E5-B888-4D0B-B056-2595A6452F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777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93C2-F8DA-411A-B6A9-17B930BE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5B158-CE86-4DD8-A33C-1A2DE324D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4395B-058E-4A02-B674-E6505201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72F9-E078-4282-B525-96B6761560D0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0D882-9DBA-49F7-A214-B9CC81AE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09C5-E348-4D46-8CFC-3C4A51F9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03E5-B888-4D0B-B056-2595A6452F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177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4717-440C-496B-9B5E-D3C289B9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D76E7-9893-4BD0-AD6F-0691F62B2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4FC51-B19A-454A-B548-5C80285E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72F9-E078-4282-B525-96B6761560D0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A8FE5-5179-464B-9F32-3C5FD733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C3027-46BB-4924-BAD7-9CCDFF22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03E5-B888-4D0B-B056-2595A6452F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908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93DE-226D-4348-B0F7-FF1EB35E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C6F2-B687-4128-8D56-ACD66E770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E388D-8F07-4A69-BCC3-4068A54FE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FC169-0FEB-4A88-BB7E-5BFE297C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72F9-E078-4282-B525-96B6761560D0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DFD8F-A443-4178-94DC-45BFE88E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D6FF5-6DF7-4501-A56B-AFF38B6B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03E5-B888-4D0B-B056-2595A6452F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080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52E4-13D1-4E21-BDE5-07E3D94E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CE73E-BED3-4CD2-819B-D5AE986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5831A-3655-436B-813A-D0ED52D9C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BB098-33FB-4419-A9D6-8A214734C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1656F-C0E2-45AD-AE2E-DB909CCDE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E8873-DA7E-4030-AA80-3AFF3C20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72F9-E078-4282-B525-96B6761560D0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BBEF6-6189-4E80-A046-62B0EC91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AE510-F3D2-4AF2-9602-5674C682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03E5-B888-4D0B-B056-2595A6452F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370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D633-F660-497B-A5E2-5405123B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529A4-5B83-45D8-BC19-69A27023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72F9-E078-4282-B525-96B6761560D0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662A3-0FFF-4786-ADAF-EBB31C67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9F697-03BE-4C64-8068-C207F8F6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03E5-B888-4D0B-B056-2595A6452F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198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EE74A6-0AE1-4DAD-B409-5BF59647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72F9-E078-4282-B525-96B6761560D0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A986A-EB62-4C37-AF41-AEA0A6CF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B4FEF-CCD1-48BE-A077-26E88825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03E5-B888-4D0B-B056-2595A6452F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885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F5B1-4B95-4959-9BDD-FD379E0D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3E70B-6250-4321-92D8-84CF4A382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DAD60-5C7D-4993-9990-2CA15C53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A95C1-42C4-4778-99DF-D9B1D582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72F9-E078-4282-B525-96B6761560D0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A3453-046D-4C7B-9167-4027BF18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0BF61-1E6B-4DC0-BDDD-BE681B45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03E5-B888-4D0B-B056-2595A6452F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10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A31B-4093-4E3E-B436-19A86E09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207E6-B3D1-43FC-A333-1B0497C15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E87A4-7FCF-4353-A976-FA93AA3DB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99F16-D704-40C3-8F73-E924E8F4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72F9-E078-4282-B525-96B6761560D0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96B5E-C06F-4DEC-9027-9C0F3577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DFC22-4527-4809-ABF2-E41732D3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03E5-B888-4D0B-B056-2595A6452F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200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458CC-41A2-4FDE-A998-0D8DF6BE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5D1E-E460-498A-AEF5-1D1D70E4F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57701-A937-447F-9E65-184C021A9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72F9-E078-4282-B525-96B6761560D0}" type="datetimeFigureOut">
              <a:rPr lang="en-ID" smtClean="0"/>
              <a:t>09/04/2022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0E447-4D9D-4860-AADE-0614E55C7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7920E-EF4B-47B9-A6C2-95F7D666C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03E5-B888-4D0B-B056-2595A6452F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07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ound&#10;&#10;Description automatically generated">
            <a:extLst>
              <a:ext uri="{FF2B5EF4-FFF2-40B4-BE49-F238E27FC236}">
                <a16:creationId xmlns:a16="http://schemas.microsoft.com/office/drawing/2014/main" id="{1EC31189-D6F4-4127-A9C2-ABE5BA04F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3"/>
          <a:stretch/>
        </p:blipFill>
        <p:spPr>
          <a:xfrm>
            <a:off x="4107242" y="-14108"/>
            <a:ext cx="8076265" cy="64495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3A14C6-9ABA-4C0D-BE72-69341A9F7952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54FE14-0EDB-460E-AE38-378A20B4CEB7}"/>
              </a:ext>
            </a:extLst>
          </p:cNvPr>
          <p:cNvSpPr/>
          <p:nvPr/>
        </p:nvSpPr>
        <p:spPr>
          <a:xfrm flipH="1">
            <a:off x="1988408" y="-37618"/>
            <a:ext cx="10203592" cy="7929183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88000">
                <a:srgbClr val="FFFFFF"/>
              </a:gs>
              <a:gs pos="0">
                <a:schemeClr val="bg1">
                  <a:alpha val="76000"/>
                </a:schemeClr>
              </a:gs>
              <a:gs pos="0">
                <a:schemeClr val="bg1">
                  <a:shade val="100000"/>
                  <a:satMod val="115000"/>
                  <a:alpha val="0"/>
                  <a:lumMod val="97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6969B-0BFD-4901-B6B8-66E4855824A6}"/>
              </a:ext>
            </a:extLst>
          </p:cNvPr>
          <p:cNvSpPr txBox="1"/>
          <p:nvPr/>
        </p:nvSpPr>
        <p:spPr>
          <a:xfrm>
            <a:off x="532823" y="3727833"/>
            <a:ext cx="9673347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PAJAK PERTAMBAHAN NILAI ATAS </a:t>
            </a:r>
            <a:r>
              <a:rPr lang="en-US" sz="3200" b="1" dirty="0" err="1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sz="3200" b="1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PENYERAHAN HASIL TEMBAKAU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5B49DF-DC0C-44D7-AEDE-564586FDFD23}"/>
              </a:ext>
            </a:extLst>
          </p:cNvPr>
          <p:cNvSpPr/>
          <p:nvPr/>
        </p:nvSpPr>
        <p:spPr>
          <a:xfrm>
            <a:off x="532823" y="2745986"/>
            <a:ext cx="3574419" cy="397176"/>
          </a:xfrm>
          <a:prstGeom prst="roundRect">
            <a:avLst>
              <a:gd name="adj" fmla="val 50000"/>
            </a:avLst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4A5A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PMK-63/PMK.03/2022</a:t>
            </a:r>
            <a:endParaRPr lang="en-ID" sz="2000" b="1" dirty="0">
              <a:solidFill>
                <a:srgbClr val="4A5A7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0E2F31E-DA00-41A2-81A5-2D2468D5E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3" y="503356"/>
            <a:ext cx="846380" cy="7636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E0122-E3A7-4A08-BB34-574A4B29E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72" y="448290"/>
            <a:ext cx="1562524" cy="91439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FE80C7-C7D9-492A-A9C1-0A5627073540}"/>
              </a:ext>
            </a:extLst>
          </p:cNvPr>
          <p:cNvCxnSpPr/>
          <p:nvPr/>
        </p:nvCxnSpPr>
        <p:spPr>
          <a:xfrm>
            <a:off x="1649153" y="408459"/>
            <a:ext cx="0" cy="972820"/>
          </a:xfrm>
          <a:prstGeom prst="line">
            <a:avLst/>
          </a:prstGeom>
          <a:ln w="12700">
            <a:solidFill>
              <a:srgbClr val="1C2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2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589F865-F44D-421A-A22C-331F8A8672F1}"/>
              </a:ext>
            </a:extLst>
          </p:cNvPr>
          <p:cNvSpPr/>
          <p:nvPr/>
        </p:nvSpPr>
        <p:spPr>
          <a:xfrm>
            <a:off x="0" y="-219075"/>
            <a:ext cx="12191999" cy="6858000"/>
          </a:xfrm>
          <a:prstGeom prst="rect">
            <a:avLst/>
          </a:prstGeom>
          <a:gradFill flip="none" rotWithShape="1">
            <a:gsLst>
              <a:gs pos="1000">
                <a:srgbClr val="FFFFFF"/>
              </a:gs>
              <a:gs pos="2000">
                <a:schemeClr val="bg1"/>
              </a:gs>
              <a:gs pos="100000">
                <a:srgbClr val="FFFFFF">
                  <a:alpha val="0"/>
                </a:srgbClr>
              </a:gs>
              <a:gs pos="0">
                <a:schemeClr val="bg1">
                  <a:alpha val="76000"/>
                </a:schemeClr>
              </a:gs>
              <a:gs pos="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16D11-0648-4C8B-9877-F4EABCB2671C}"/>
              </a:ext>
            </a:extLst>
          </p:cNvPr>
          <p:cNvSpPr txBox="1"/>
          <p:nvPr/>
        </p:nvSpPr>
        <p:spPr>
          <a:xfrm>
            <a:off x="621969" y="3006714"/>
            <a:ext cx="5232023" cy="307629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2400" b="1" dirty="0">
                <a:solidFill>
                  <a:srgbClr val="00206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dikukuhkan sebagai P</a:t>
            </a:r>
            <a:r>
              <a:rPr lang="id-ID" sz="2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KP </a:t>
            </a:r>
            <a:r>
              <a:rPr lang="id-ID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jika :</a:t>
            </a:r>
          </a:p>
          <a:p>
            <a:pPr marL="285750" marR="0" lvl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d-ID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selain menyerahkan 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Hasil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Tembakau</a:t>
            </a:r>
            <a:r>
              <a:rPr lang="id-ID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id-ID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juga menyerahkan barang kena pajak dan/atau jasa kena pajak lainnya</a:t>
            </a:r>
            <a:r>
              <a:rPr lang="en-US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id-ID" sz="20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65113"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65113"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berlaku ketentuan peraturan perundang-undangan 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yang </a:t>
            </a:r>
            <a:r>
              <a:rPr lang="en-GB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mengatur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mengenai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pengukuhan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Pengusaha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endParaRPr lang="id-ID" sz="20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468A27-99E1-43F4-AD6E-CEC78BA46D5A}"/>
              </a:ext>
            </a:extLst>
          </p:cNvPr>
          <p:cNvSpPr txBox="1"/>
          <p:nvPr/>
        </p:nvSpPr>
        <p:spPr>
          <a:xfrm>
            <a:off x="5956042" y="1545445"/>
            <a:ext cx="5790269" cy="165308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memungut</a:t>
            </a:r>
            <a:r>
              <a:rPr lang="en-US" sz="24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menyetor</a:t>
            </a:r>
            <a:r>
              <a:rPr lang="en-US" sz="24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PPN </a:t>
            </a:r>
            <a:r>
              <a:rPr lang="id-ID" sz="24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penyerahan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Hasil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Tembakau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dipungut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PPN oleh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Produsen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dan/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Importir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56EB0F-CEF7-4A54-ADC0-CD1AE0E5F12C}"/>
              </a:ext>
            </a:extLst>
          </p:cNvPr>
          <p:cNvSpPr/>
          <p:nvPr/>
        </p:nvSpPr>
        <p:spPr>
          <a:xfrm flipH="1">
            <a:off x="769031" y="1702529"/>
            <a:ext cx="3753158" cy="837600"/>
          </a:xfrm>
          <a:prstGeom prst="roundRect">
            <a:avLst>
              <a:gd name="adj" fmla="val 50000"/>
            </a:avLst>
          </a:prstGeom>
          <a:solidFill>
            <a:srgbClr val="FEE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Pengusaha</a:t>
            </a:r>
            <a:r>
              <a:rPr lang="en-US" sz="22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Penyalur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en-ID" sz="2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17B337-6711-4228-8821-C7B73E6D7FB8}"/>
              </a:ext>
            </a:extLst>
          </p:cNvPr>
          <p:cNvCxnSpPr>
            <a:cxnSpLocks/>
          </p:cNvCxnSpPr>
          <p:nvPr/>
        </p:nvCxnSpPr>
        <p:spPr>
          <a:xfrm>
            <a:off x="2645610" y="2540129"/>
            <a:ext cx="0" cy="43810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121ECD-F0E2-42A8-998E-7AB3593DB935}"/>
              </a:ext>
            </a:extLst>
          </p:cNvPr>
          <p:cNvCxnSpPr>
            <a:cxnSpLocks/>
            <a:stCxn id="24" idx="1"/>
          </p:cNvCxnSpPr>
          <p:nvPr/>
        </p:nvCxnSpPr>
        <p:spPr>
          <a:xfrm>
            <a:off x="4522189" y="2121329"/>
            <a:ext cx="119758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43B289A-9E66-46A7-B204-DB410D32A1F2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B8AB812-0233-4914-85C8-B0551BAAA669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D5EBC1-8AFC-469E-8C24-344312C2FD52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DE5AC7-4C50-40D1-91D2-F26DDA3D9672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B2AC9-5667-4431-B915-6542CF26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5CF8-1403-4419-916D-E02981A69821}" type="slidenum">
              <a:rPr lang="en-ID" smtClean="0"/>
              <a:t>10</a:t>
            </a:fld>
            <a:endParaRPr lang="en-ID" dirty="0"/>
          </a:p>
        </p:txBody>
      </p:sp>
      <p:sp>
        <p:nvSpPr>
          <p:cNvPr id="14" name="Body">
            <a:extLst>
              <a:ext uri="{FF2B5EF4-FFF2-40B4-BE49-F238E27FC236}">
                <a16:creationId xmlns:a16="http://schemas.microsoft.com/office/drawing/2014/main" id="{8CC51751-B882-4613-8D0B-BBD61C961777}"/>
              </a:ext>
            </a:extLst>
          </p:cNvPr>
          <p:cNvSpPr txBox="1">
            <a:spLocks/>
          </p:cNvSpPr>
          <p:nvPr/>
        </p:nvSpPr>
        <p:spPr>
          <a:xfrm>
            <a:off x="404918" y="605641"/>
            <a:ext cx="8110431" cy="857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id-ID" sz="3200" b="1" dirty="0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</a:t>
            </a:r>
            <a:r>
              <a:rPr lang="en-US" sz="3200" b="1" dirty="0" err="1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yerahan</a:t>
            </a:r>
            <a:r>
              <a:rPr lang="en-US" sz="3200" b="1" dirty="0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Hasil </a:t>
            </a:r>
            <a:r>
              <a:rPr lang="en-US" sz="3200" b="1" dirty="0" err="1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Tembakau</a:t>
            </a:r>
            <a:r>
              <a:rPr lang="en-US" sz="3200" b="1" dirty="0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oleh</a:t>
            </a:r>
            <a:r>
              <a:rPr lang="id-ID" sz="3200" b="1" dirty="0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Penyalur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1B2852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ADC1BD-82DE-4233-BE8E-372C2837974E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AF421C-37B2-4C35-82D7-0DDC61607B91}"/>
              </a:ext>
            </a:extLst>
          </p:cNvPr>
          <p:cNvSpPr txBox="1"/>
          <p:nvPr/>
        </p:nvSpPr>
        <p:spPr>
          <a:xfrm>
            <a:off x="11752016" y="662336"/>
            <a:ext cx="4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FFBDF3-B6D1-43CF-A8B3-A4ED1F0A6353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82445A-CD75-4C29-9DBE-3636277CB298}"/>
              </a:ext>
            </a:extLst>
          </p:cNvPr>
          <p:cNvCxnSpPr>
            <a:cxnSpLocks/>
          </p:cNvCxnSpPr>
          <p:nvPr/>
        </p:nvCxnSpPr>
        <p:spPr>
          <a:xfrm>
            <a:off x="5853992" y="4245404"/>
            <a:ext cx="670633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FDBBF1-A1EC-44B5-A65B-D3A1FCB13C72}"/>
              </a:ext>
            </a:extLst>
          </p:cNvPr>
          <p:cNvSpPr txBox="1"/>
          <p:nvPr/>
        </p:nvSpPr>
        <p:spPr>
          <a:xfrm>
            <a:off x="6541638" y="3508365"/>
            <a:ext cx="3947422" cy="138537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Penyerahan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Hasil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Tembakau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dilaporkan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dalam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SPT Masa PPN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sebagai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penyerahan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tidak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terutang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PPN</a:t>
            </a:r>
            <a:endParaRPr lang="id-ID" sz="20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589F865-F44D-421A-A22C-331F8A8672F1}"/>
              </a:ext>
            </a:extLst>
          </p:cNvPr>
          <p:cNvSpPr/>
          <p:nvPr/>
        </p:nvSpPr>
        <p:spPr>
          <a:xfrm>
            <a:off x="0" y="-219075"/>
            <a:ext cx="12191999" cy="6858000"/>
          </a:xfrm>
          <a:prstGeom prst="rect">
            <a:avLst/>
          </a:prstGeom>
          <a:gradFill flip="none" rotWithShape="1">
            <a:gsLst>
              <a:gs pos="1000">
                <a:srgbClr val="FFFFFF"/>
              </a:gs>
              <a:gs pos="2000">
                <a:schemeClr val="bg1"/>
              </a:gs>
              <a:gs pos="100000">
                <a:srgbClr val="FFFFFF">
                  <a:alpha val="0"/>
                </a:srgbClr>
              </a:gs>
              <a:gs pos="0">
                <a:schemeClr val="bg1">
                  <a:alpha val="76000"/>
                </a:schemeClr>
              </a:gs>
              <a:gs pos="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16D11-0648-4C8B-9877-F4EABCB2671C}"/>
              </a:ext>
            </a:extLst>
          </p:cNvPr>
          <p:cNvSpPr txBox="1"/>
          <p:nvPr/>
        </p:nvSpPr>
        <p:spPr>
          <a:xfrm>
            <a:off x="863976" y="2677321"/>
            <a:ext cx="5232023" cy="194899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Memenuhi</a:t>
            </a:r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ketentuan</a:t>
            </a:r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sebagai</a:t>
            </a:r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Pengusaha</a:t>
            </a:r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Kecil</a:t>
            </a:r>
            <a:r>
              <a:rPr lang="id-ID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</a:t>
            </a:r>
          </a:p>
          <a:p>
            <a:pPr marL="285750" marR="0" lvl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Dapat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memilih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dan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melaporkan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kegiatan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usahanya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untuk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dikukuhkan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sebagai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Pengusaha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endParaRPr lang="id-ID" sz="20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56EB0F-CEF7-4A54-ADC0-CD1AE0E5F12C}"/>
              </a:ext>
            </a:extLst>
          </p:cNvPr>
          <p:cNvSpPr/>
          <p:nvPr/>
        </p:nvSpPr>
        <p:spPr>
          <a:xfrm flipH="1">
            <a:off x="769031" y="1702529"/>
            <a:ext cx="3753158" cy="837600"/>
          </a:xfrm>
          <a:prstGeom prst="roundRect">
            <a:avLst>
              <a:gd name="adj" fmla="val 50000"/>
            </a:avLst>
          </a:prstGeom>
          <a:solidFill>
            <a:srgbClr val="FEE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Produsen</a:t>
            </a:r>
            <a:r>
              <a:rPr lang="en-US" sz="22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dan/</a:t>
            </a:r>
            <a:r>
              <a:rPr lang="en-US" sz="22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atau</a:t>
            </a:r>
            <a:r>
              <a:rPr lang="en-US" sz="22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Importir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en-ID" sz="2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43B289A-9E66-46A7-B204-DB410D32A1F2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B8AB812-0233-4914-85C8-B0551BAAA669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D5EBC1-8AFC-469E-8C24-344312C2FD52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DE5AC7-4C50-40D1-91D2-F26DDA3D9672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B2AC9-5667-4431-B915-6542CF26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5CF8-1403-4419-916D-E02981A69821}" type="slidenum">
              <a:rPr lang="en-ID" smtClean="0"/>
              <a:t>11</a:t>
            </a:fld>
            <a:endParaRPr lang="en-ID" dirty="0"/>
          </a:p>
        </p:txBody>
      </p:sp>
      <p:sp>
        <p:nvSpPr>
          <p:cNvPr id="14" name="Body">
            <a:extLst>
              <a:ext uri="{FF2B5EF4-FFF2-40B4-BE49-F238E27FC236}">
                <a16:creationId xmlns:a16="http://schemas.microsoft.com/office/drawing/2014/main" id="{8CC51751-B882-4613-8D0B-BBD61C961777}"/>
              </a:ext>
            </a:extLst>
          </p:cNvPr>
          <p:cNvSpPr txBox="1">
            <a:spLocks/>
          </p:cNvSpPr>
          <p:nvPr/>
        </p:nvSpPr>
        <p:spPr>
          <a:xfrm>
            <a:off x="404918" y="605641"/>
            <a:ext cx="8110431" cy="857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id-ID" sz="3200" b="1" dirty="0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</a:t>
            </a:r>
            <a:r>
              <a:rPr lang="en-US" sz="3200" b="1" dirty="0" err="1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gukuhan</a:t>
            </a:r>
            <a:r>
              <a:rPr lang="en-US" sz="3200" b="1" dirty="0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PKP </a:t>
            </a:r>
            <a:r>
              <a:rPr lang="en-US" sz="3200" b="1" dirty="0" err="1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bagi</a:t>
            </a:r>
            <a:r>
              <a:rPr lang="en-US" sz="3200" b="1" dirty="0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Produsen</a:t>
            </a:r>
            <a:r>
              <a:rPr lang="en-US" sz="3200" b="1" dirty="0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dan/</a:t>
            </a:r>
            <a:r>
              <a:rPr lang="en-US" sz="3200" b="1" dirty="0" err="1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3200" b="1" dirty="0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Importir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1B2852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ADC1BD-82DE-4233-BE8E-372C2837974E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AF421C-37B2-4C35-82D7-0DDC61607B91}"/>
              </a:ext>
            </a:extLst>
          </p:cNvPr>
          <p:cNvSpPr txBox="1"/>
          <p:nvPr/>
        </p:nvSpPr>
        <p:spPr>
          <a:xfrm>
            <a:off x="11752016" y="662336"/>
            <a:ext cx="4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FFBDF3-B6D1-43CF-A8B3-A4ED1F0A6353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60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89F573-5D32-46C1-9855-E378E32ED549}"/>
              </a:ext>
            </a:extLst>
          </p:cNvPr>
          <p:cNvSpPr/>
          <p:nvPr/>
        </p:nvSpPr>
        <p:spPr>
          <a:xfrm>
            <a:off x="4297680" y="-30211"/>
            <a:ext cx="7894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2CED48-D548-45A2-A94C-7F4EF28C8660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325B1D-210D-43FB-89A6-C6F9B1B5CDC1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CB46BE-8728-4156-B834-71FA8951ECE5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2F8E61-7AC5-42EB-A6BC-C006FBE4362C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2C708-C36F-461B-BFD4-437996B5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5CF8-1403-4419-916D-E02981A69821}" type="slidenum">
              <a:rPr lang="en-ID" smtClean="0"/>
              <a:t>12</a:t>
            </a:fld>
            <a:endParaRPr lang="en-I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B1B2A8-DADA-44A6-9C59-A52A6B8EB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163">
            <a:off x="-1798349" y="384400"/>
            <a:ext cx="5322116" cy="7394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Body">
            <a:extLst>
              <a:ext uri="{FF2B5EF4-FFF2-40B4-BE49-F238E27FC236}">
                <a16:creationId xmlns:a16="http://schemas.microsoft.com/office/drawing/2014/main" id="{8CC51751-B882-4613-8D0B-BBD61C961777}"/>
              </a:ext>
            </a:extLst>
          </p:cNvPr>
          <p:cNvSpPr txBox="1">
            <a:spLocks/>
          </p:cNvSpPr>
          <p:nvPr/>
        </p:nvSpPr>
        <p:spPr>
          <a:xfrm>
            <a:off x="4719436" y="667347"/>
            <a:ext cx="732118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id-ID" sz="3200" b="1" dirty="0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Kewajiban membuat faktur pajak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1B2852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C090C-E83C-4520-8C47-C93979305F27}"/>
              </a:ext>
            </a:extLst>
          </p:cNvPr>
          <p:cNvSpPr txBox="1"/>
          <p:nvPr/>
        </p:nvSpPr>
        <p:spPr>
          <a:xfrm>
            <a:off x="4715509" y="1419784"/>
            <a:ext cx="6693355" cy="726737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Produsen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dan/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Importir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id-ID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wajib membuat </a:t>
            </a:r>
            <a:r>
              <a:rPr lang="id-ID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Faktur Pajak.</a:t>
            </a:r>
            <a:endParaRPr lang="id-ID" sz="20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16D11-0648-4C8B-9877-F4EABCB2671C}"/>
              </a:ext>
            </a:extLst>
          </p:cNvPr>
          <p:cNvSpPr txBox="1"/>
          <p:nvPr/>
        </p:nvSpPr>
        <p:spPr>
          <a:xfrm>
            <a:off x="4719436" y="2298704"/>
            <a:ext cx="6697437" cy="1746568"/>
          </a:xfrm>
          <a:prstGeom prst="rect">
            <a:avLst/>
          </a:prstGeom>
          <a:noFill/>
          <a:ln w="1270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Saat</a:t>
            </a:r>
            <a:r>
              <a:rPr lang="en-US" sz="2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Pembuatan</a:t>
            </a:r>
            <a:r>
              <a:rPr lang="en-US" sz="2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Faktur</a:t>
            </a:r>
            <a:r>
              <a:rPr lang="en-US" sz="2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id-ID" sz="24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lvl="1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Pada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saat</a:t>
            </a:r>
            <a:r>
              <a:rPr lang="en-US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</a:t>
            </a:r>
            <a:r>
              <a:rPr lang="id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rodusen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dan/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Importir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melakukan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pemesanan</a:t>
            </a:r>
            <a:r>
              <a:rPr lang="en-US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pita </a:t>
            </a:r>
            <a:r>
              <a:rPr lang="en-US" sz="2400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cukai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Hasil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Tembakau</a:t>
            </a:r>
            <a:endParaRPr lang="id-ID" sz="24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163267-BCA6-408A-9F04-D7C572B45168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6AF741-EE58-4966-9846-8E7205EA16AA}"/>
              </a:ext>
            </a:extLst>
          </p:cNvPr>
          <p:cNvSpPr txBox="1"/>
          <p:nvPr/>
        </p:nvSpPr>
        <p:spPr>
          <a:xfrm>
            <a:off x="11752016" y="662336"/>
            <a:ext cx="53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555F9F-4EE2-4BB1-8E8F-39390BCDB741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68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9C7866-6672-4B82-A0A6-147BBA67F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163">
            <a:off x="9445096" y="218438"/>
            <a:ext cx="5322116" cy="7394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CFC01894-1D9F-4451-BD70-D4AAEFD07EF1}"/>
              </a:ext>
            </a:extLst>
          </p:cNvPr>
          <p:cNvSpPr/>
          <p:nvPr/>
        </p:nvSpPr>
        <p:spPr>
          <a:xfrm flipH="1">
            <a:off x="-216568" y="599994"/>
            <a:ext cx="12168663" cy="6858000"/>
          </a:xfrm>
          <a:prstGeom prst="rect">
            <a:avLst/>
          </a:prstGeom>
          <a:gradFill flip="none" rotWithShape="1">
            <a:gsLst>
              <a:gs pos="46000">
                <a:schemeClr val="bg1"/>
              </a:gs>
              <a:gs pos="100000">
                <a:srgbClr val="FFFFFF"/>
              </a:gs>
              <a:gs pos="0">
                <a:schemeClr val="bg1">
                  <a:alpha val="76000"/>
                </a:schemeClr>
              </a:gs>
              <a:gs pos="0">
                <a:schemeClr val="bg1">
                  <a:shade val="100000"/>
                  <a:satMod val="115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FCF824-F4E1-487D-AD43-E330EF851A0D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7E4D49-A70F-4370-83AB-7B788FA06534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83A359-923B-421C-9508-BC620F3C649F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5EE82E-1F58-43DF-B0A7-0C6F0C02FD68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333EF-E499-4A3E-8DF9-3E0FC91B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5CF8-1403-4419-916D-E02981A69821}" type="slidenum">
              <a:rPr lang="en-ID" smtClean="0"/>
              <a:t>13</a:t>
            </a:fld>
            <a:endParaRPr lang="en-ID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48554B-7D82-447D-BE84-E3117DC1ABC3}"/>
              </a:ext>
            </a:extLst>
          </p:cNvPr>
          <p:cNvSpPr/>
          <p:nvPr/>
        </p:nvSpPr>
        <p:spPr>
          <a:xfrm flipH="1">
            <a:off x="7762568" y="-396391"/>
            <a:ext cx="10105398" cy="8205980"/>
          </a:xfrm>
          <a:prstGeom prst="rect">
            <a:avLst/>
          </a:prstGeom>
          <a:gradFill flip="none" rotWithShape="1">
            <a:gsLst>
              <a:gs pos="44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>
                  <a:alpha val="0"/>
                  <a:lumMod val="76000"/>
                  <a:lumOff val="2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B6C2E714-9F83-4A56-9BF8-BF03D45202B6}"/>
              </a:ext>
            </a:extLst>
          </p:cNvPr>
          <p:cNvSpPr txBox="1">
            <a:spLocks/>
          </p:cNvSpPr>
          <p:nvPr/>
        </p:nvSpPr>
        <p:spPr>
          <a:xfrm>
            <a:off x="476620" y="685635"/>
            <a:ext cx="6780850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rgbClr val="1B2852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/>
              </a:rPr>
              <a:t>Pengkreditan Pajak Masukan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EB7BF-AEF6-4C56-B939-7B122F6649A3}"/>
              </a:ext>
            </a:extLst>
          </p:cNvPr>
          <p:cNvSpPr txBox="1"/>
          <p:nvPr/>
        </p:nvSpPr>
        <p:spPr>
          <a:xfrm>
            <a:off x="476620" y="1360214"/>
            <a:ext cx="8006858" cy="2702663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 Masukan</a:t>
            </a:r>
            <a:r>
              <a:rPr lang="id-ID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atas perolehan Barang Kena Pajak dan/atau Jasa Kena 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impor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serta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pemanfaatan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tidak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berwujud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dan/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pemanfaatan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Jasa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dari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luar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daerah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pebean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di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dalam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daerah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pabean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sehubungan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dengan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penyerahan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Hasil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Tembakau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oleh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Produsen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dan/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Importir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dapat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dikreditkan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sepanjang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memenuhi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ketentuan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ketentuan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pengkreditan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Masukan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sesuai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dengan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ketentuan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peraturan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perundang-undangan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di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bidang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perpajakan</a:t>
            </a:r>
            <a:endParaRPr lang="en-ID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C88467-2C11-40DB-8E28-D8A3DF22BF14}"/>
              </a:ext>
            </a:extLst>
          </p:cNvPr>
          <p:cNvSpPr txBox="1"/>
          <p:nvPr/>
        </p:nvSpPr>
        <p:spPr>
          <a:xfrm>
            <a:off x="476620" y="4094423"/>
            <a:ext cx="8006858" cy="204402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 Masukan</a:t>
            </a:r>
            <a:r>
              <a:rPr lang="id-ID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atas perolehan Barang Kena Pajak dan/atau Jasa Kena 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impor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serta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pemanfaatan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tidak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berwujud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dan/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pemanfaatan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Jasa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dari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luar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daerah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pebean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di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dalam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daerah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pabean</a:t>
            </a:r>
            <a:r>
              <a:rPr lang="id-ID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sehubungan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dengan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penyerahan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Hasil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Tembakau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id-ID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oleh </a:t>
            </a:r>
            <a:r>
              <a:rPr lang="en-US" sz="2000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Pengusaha</a:t>
            </a:r>
            <a:r>
              <a:rPr lang="en-US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Penyalur</a:t>
            </a:r>
            <a:r>
              <a:rPr lang="id-ID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id-ID" sz="20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tidak dapat dikreditkan</a:t>
            </a:r>
            <a:endParaRPr lang="en-ID" sz="2000" b="1" dirty="0">
              <a:solidFill>
                <a:srgbClr val="FF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B52F06-22AA-4FE9-907A-E7E62C9339FD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39DE4-72EE-4CD2-BAD7-66761966B388}"/>
              </a:ext>
            </a:extLst>
          </p:cNvPr>
          <p:cNvSpPr txBox="1"/>
          <p:nvPr/>
        </p:nvSpPr>
        <p:spPr>
          <a:xfrm>
            <a:off x="11752016" y="662336"/>
            <a:ext cx="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AD2D3D-A31B-46B6-BC74-B3591B3744FA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72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5FCF824-F4E1-487D-AD43-E330EF851A0D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7E4D49-A70F-4370-83AB-7B788FA06534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83A359-923B-421C-9508-BC620F3C649F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5EE82E-1F58-43DF-B0A7-0C6F0C02FD68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333EF-E499-4A3E-8DF9-3E0FC91B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5CF8-1403-4419-916D-E02981A69821}" type="slidenum">
              <a:rPr lang="en-ID" smtClean="0"/>
              <a:t>14</a:t>
            </a:fld>
            <a:endParaRPr lang="en-ID" dirty="0"/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B6C2E714-9F83-4A56-9BF8-BF03D45202B6}"/>
              </a:ext>
            </a:extLst>
          </p:cNvPr>
          <p:cNvSpPr txBox="1">
            <a:spLocks/>
          </p:cNvSpPr>
          <p:nvPr/>
        </p:nvSpPr>
        <p:spPr>
          <a:xfrm>
            <a:off x="476620" y="685635"/>
            <a:ext cx="6780850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B2852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/>
              </a:rPr>
              <a:t>Contoh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B2852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B2852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/>
              </a:rPr>
              <a:t>Kasus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1B2852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EB7BF-AEF6-4C56-B939-7B122F6649A3}"/>
              </a:ext>
            </a:extLst>
          </p:cNvPr>
          <p:cNvSpPr txBox="1"/>
          <p:nvPr/>
        </p:nvSpPr>
        <p:spPr>
          <a:xfrm>
            <a:off x="476620" y="1360214"/>
            <a:ext cx="8006858" cy="821494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Produsen</a:t>
            </a:r>
            <a:r>
              <a:rPr lang="en-US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Hasil </a:t>
            </a:r>
            <a:r>
              <a:rPr lang="en-US" sz="2000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Tembakau</a:t>
            </a:r>
            <a:r>
              <a:rPr lang="en-US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PT XYZ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Tgl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11 Mei 2022: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pemesanan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pita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cukai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atas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produksi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juta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bungkus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rokok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Sigaret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Kretek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Mesin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Golongan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II merk PQR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Satu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bungkus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berisi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16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batang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Harga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Jual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Eceran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(HJE): Rp1.140,00 per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batang</a:t>
            </a:r>
            <a:endParaRPr lang="en-US" sz="20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PPN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Terutang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dihitung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sebagai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berikut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eriod"/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HJE: 1.000.000x16x 1.140= 18.240.000.000,00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eriod"/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PPN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terutang</a:t>
            </a: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9,9% x Total HJE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      : 9,9% x 18.240.000.000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      : Rp1.805.760.000,00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 Masukan</a:t>
            </a:r>
            <a:r>
              <a:rPr lang="id-ID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atas perolehan Barang Kena Pajak dan/atau Jasa Kena 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impor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serta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pemanfaatan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tidak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berwujud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dan/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pemanfaatan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Jasa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dari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luar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daerah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pebean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di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dalam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daerah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pabean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sehubungan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dengan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penyerahan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Hasil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Tembakau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oleh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Produsen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dan/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Importir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dapat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dikreditkan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sepanjang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memenuhi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ketentuan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ketentuan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pengkreditan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Masukan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sesuai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dengan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ketentuan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peraturan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perundang-undangan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di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bidang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perpajakan</a:t>
            </a:r>
            <a:endParaRPr lang="en-ID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B52F06-22AA-4FE9-907A-E7E62C9339FD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39DE4-72EE-4CD2-BAD7-66761966B388}"/>
              </a:ext>
            </a:extLst>
          </p:cNvPr>
          <p:cNvSpPr txBox="1"/>
          <p:nvPr/>
        </p:nvSpPr>
        <p:spPr>
          <a:xfrm>
            <a:off x="11741506" y="662336"/>
            <a:ext cx="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AD2D3D-A31B-46B6-BC74-B3591B3744FA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68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5FCF824-F4E1-487D-AD43-E330EF851A0D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7E4D49-A70F-4370-83AB-7B788FA06534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83A359-923B-421C-9508-BC620F3C649F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5EE82E-1F58-43DF-B0A7-0C6F0C02FD68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333EF-E499-4A3E-8DF9-3E0FC91B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5CF8-1403-4419-916D-E02981A69821}" type="slidenum">
              <a:rPr lang="en-ID" smtClean="0"/>
              <a:t>15</a:t>
            </a:fld>
            <a:endParaRPr lang="en-ID" dirty="0"/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B6C2E714-9F83-4A56-9BF8-BF03D45202B6}"/>
              </a:ext>
            </a:extLst>
          </p:cNvPr>
          <p:cNvSpPr txBox="1">
            <a:spLocks/>
          </p:cNvSpPr>
          <p:nvPr/>
        </p:nvSpPr>
        <p:spPr>
          <a:xfrm>
            <a:off x="476620" y="685635"/>
            <a:ext cx="6780850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1B28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PENCABUTAN PMK SEBELUMNYA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1B2852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B5F7FC3-AA5D-42A4-85CA-CF12D577A33B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E06D8-91FE-4E30-A8A4-7DCF745A4A8D}"/>
              </a:ext>
            </a:extLst>
          </p:cNvPr>
          <p:cNvSpPr txBox="1"/>
          <p:nvPr/>
        </p:nvSpPr>
        <p:spPr>
          <a:xfrm>
            <a:off x="11752016" y="662336"/>
            <a:ext cx="57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EBFE8-3DBB-46F7-BDC9-3712EEE1E0CB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C0AEB-2F6B-4557-8C88-D459AAFA7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1114821"/>
            <a:ext cx="8267700" cy="550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1599-2B5F-417E-BE96-E9481D126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823" y="3992065"/>
            <a:ext cx="29813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1792B9-2153-4689-9679-E3D14EE5A53D}"/>
              </a:ext>
            </a:extLst>
          </p:cNvPr>
          <p:cNvSpPr txBox="1"/>
          <p:nvPr/>
        </p:nvSpPr>
        <p:spPr>
          <a:xfrm>
            <a:off x="441959" y="532430"/>
            <a:ext cx="823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SAAT BERLAKU</a:t>
            </a:r>
            <a:endParaRPr lang="en-ID" sz="2800" dirty="0">
              <a:solidFill>
                <a:srgbClr val="1B28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F9E31-0BA8-47D3-8F67-84FD79157D66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F3967-09D1-47D9-A500-567F26718563}"/>
              </a:ext>
            </a:extLst>
          </p:cNvPr>
          <p:cNvSpPr txBox="1"/>
          <p:nvPr/>
        </p:nvSpPr>
        <p:spPr>
          <a:xfrm>
            <a:off x="3915155" y="2394873"/>
            <a:ext cx="7574281" cy="100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ID" sz="2800" dirty="0" err="1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Peraturan</a:t>
            </a:r>
            <a:r>
              <a:rPr lang="en-ID" sz="2800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Menteri </a:t>
            </a:r>
            <a:r>
              <a:rPr lang="en-ID" sz="2800" dirty="0" err="1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Keuangan</a:t>
            </a:r>
            <a:r>
              <a:rPr lang="en-ID" sz="2800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800" dirty="0" err="1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Nomor</a:t>
            </a:r>
            <a:br>
              <a:rPr lang="en-ID" sz="2800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D" sz="2800" b="1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PMK-63/PMK.03/2022</a:t>
            </a:r>
            <a:r>
              <a:rPr lang="en-ID" sz="2800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800" dirty="0" err="1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berlaku</a:t>
            </a:r>
            <a:r>
              <a:rPr lang="en-ID" sz="2800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pada </a:t>
            </a:r>
            <a:r>
              <a:rPr lang="en-ID" sz="2800" dirty="0" err="1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tanggal</a:t>
            </a:r>
            <a:endParaRPr lang="en-ID" sz="2800" b="1" dirty="0">
              <a:solidFill>
                <a:srgbClr val="1B28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B3A03C-203B-4646-BE5A-278B9272B2A7}"/>
              </a:ext>
            </a:extLst>
          </p:cNvPr>
          <p:cNvSpPr/>
          <p:nvPr/>
        </p:nvSpPr>
        <p:spPr>
          <a:xfrm>
            <a:off x="4055757" y="3923221"/>
            <a:ext cx="3048000" cy="690859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8BFFC-B296-4028-B225-ECEF73EE21C2}"/>
              </a:ext>
            </a:extLst>
          </p:cNvPr>
          <p:cNvSpPr txBox="1"/>
          <p:nvPr/>
        </p:nvSpPr>
        <p:spPr>
          <a:xfrm>
            <a:off x="4055758" y="4007040"/>
            <a:ext cx="3047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2800" b="1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April 2022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90A8B2-EC6E-4688-8D0A-A947296F1A48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53FCEE-9920-44BE-95AD-39ECDDFBDED8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488F0C-A447-4FA3-8706-312EB1CE64DE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318F76-6BA0-44AA-840D-76A092A3E031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186B7F-FE62-4811-96BF-125B34A51F94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4F7D8B-9B93-478D-8E2D-001A57B2661A}"/>
              </a:ext>
            </a:extLst>
          </p:cNvPr>
          <p:cNvSpPr txBox="1"/>
          <p:nvPr/>
        </p:nvSpPr>
        <p:spPr>
          <a:xfrm>
            <a:off x="11660232" y="662336"/>
            <a:ext cx="50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C9F7FD-A922-44EC-BD7B-51DA7EAB4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" y="19790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73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DAE88-D865-4C42-B699-0597D5FBE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95"/>
            <a:ext cx="12192000" cy="650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214" y="2273624"/>
            <a:ext cx="2560543" cy="10729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0F6979-B5B7-4F68-BC8C-55686F60FE5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D02DB8-EE28-468F-AEC2-B1CAD1ED27D0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A29A0C-B822-47EF-94E5-FB01FD241546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8F3515-786F-4A46-B32E-0DD3E74EA6CC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1B21777-6893-4E39-8F9B-B3AE841F0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" y="6029005"/>
            <a:ext cx="1898488" cy="8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86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534E8-691F-4FC0-A306-9DEDFD44A7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7820" y="4466752"/>
            <a:ext cx="2730501" cy="479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F8A1F-8A8D-4DF4-944B-27F7258158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0186" y="4459522"/>
            <a:ext cx="2258807" cy="49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DB7A8-A08F-41E9-9DA9-A94C2ECA3D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0849" y="4469124"/>
            <a:ext cx="2198695" cy="480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414A5-B0E5-49D3-9C6C-6F1A044E9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693" y="2095906"/>
            <a:ext cx="5224619" cy="21391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D9CA99-33A0-43A2-989D-C3F406507AA2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CFF341-CAB7-4D63-88BB-59589F6D8245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FA1E27-602C-4491-A3DF-095D40BA6F28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A7E465-8839-4ABF-BCD0-F2A6CFD645ED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2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2CCC1-C57D-488B-9388-0DF75B625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812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81E38B-ACCC-4B01-B639-3C14924BAA1C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7D6D0-65F7-4755-B74B-52BE0556CCB2}"/>
              </a:ext>
            </a:extLst>
          </p:cNvPr>
          <p:cNvSpPr txBox="1"/>
          <p:nvPr/>
        </p:nvSpPr>
        <p:spPr>
          <a:xfrm>
            <a:off x="11752016" y="662336"/>
            <a:ext cx="34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B08E7-B33E-4D71-B321-227C4AFC669E}"/>
              </a:ext>
            </a:extLst>
          </p:cNvPr>
          <p:cNvSpPr/>
          <p:nvPr/>
        </p:nvSpPr>
        <p:spPr>
          <a:xfrm>
            <a:off x="0" y="-12192"/>
            <a:ext cx="9753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6D5C7-EF3C-43EC-BF73-17FD39D03007}"/>
              </a:ext>
            </a:extLst>
          </p:cNvPr>
          <p:cNvSpPr txBox="1"/>
          <p:nvPr/>
        </p:nvSpPr>
        <p:spPr>
          <a:xfrm>
            <a:off x="441960" y="532430"/>
            <a:ext cx="422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ID" sz="3600" b="1" dirty="0" err="1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atar</a:t>
            </a:r>
            <a:r>
              <a:rPr lang="en-ID" sz="3600" b="1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Belakang</a:t>
            </a:r>
            <a:endParaRPr lang="en-ID" sz="3600" b="1" dirty="0">
              <a:solidFill>
                <a:srgbClr val="1B28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3A14C6-9ABA-4C0D-BE72-69341A9F7952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31DDF-DB32-490E-AA4C-6AAA7679A880}"/>
              </a:ext>
            </a:extLst>
          </p:cNvPr>
          <p:cNvSpPr/>
          <p:nvPr/>
        </p:nvSpPr>
        <p:spPr>
          <a:xfrm flipH="1">
            <a:off x="5925311" y="-14749"/>
            <a:ext cx="10105398" cy="6872749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88000">
                <a:srgbClr val="FFFFFF"/>
              </a:gs>
              <a:gs pos="0">
                <a:schemeClr val="bg1">
                  <a:alpha val="76000"/>
                </a:schemeClr>
              </a:gs>
              <a:gs pos="0">
                <a:schemeClr val="bg1">
                  <a:shade val="100000"/>
                  <a:satMod val="115000"/>
                  <a:alpha val="0"/>
                  <a:lumMod val="97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8071B8-8044-41ED-9D29-4EE4345A359A}"/>
              </a:ext>
            </a:extLst>
          </p:cNvPr>
          <p:cNvSpPr txBox="1"/>
          <p:nvPr/>
        </p:nvSpPr>
        <p:spPr>
          <a:xfrm>
            <a:off x="332509" y="1668723"/>
            <a:ext cx="76776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370" marR="12700" algn="just">
              <a:lnSpc>
                <a:spcPct val="10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</a:t>
            </a:r>
            <a:r>
              <a:rPr lang="id-ID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ntuk menjamin </a:t>
            </a:r>
            <a:r>
              <a:rPr lang="id-ID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rasa keadilan</a:t>
            </a:r>
            <a:r>
              <a:rPr lang="id-ID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dan memberikan </a:t>
            </a:r>
            <a:r>
              <a:rPr lang="id-ID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kepastian hukum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serta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menyederhanakan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administrasi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perpajakan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dalam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pelaksanaan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hak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dan /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pemenuhan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kewajiban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perpajakan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bagi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Pengusaha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yang </a:t>
            </a:r>
            <a:r>
              <a:rPr lang="en-US" sz="2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melakukan</a:t>
            </a:r>
            <a:r>
              <a:rPr lang="en-US" sz="2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penyerahan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hasil</a:t>
            </a:r>
            <a:r>
              <a:rPr lang="en-US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tembakau</a:t>
            </a:r>
            <a:endParaRPr lang="en-ID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7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81E38B-ACCC-4B01-B639-3C14924BAA1C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7D6D0-65F7-4755-B74B-52BE0556CCB2}"/>
              </a:ext>
            </a:extLst>
          </p:cNvPr>
          <p:cNvSpPr txBox="1"/>
          <p:nvPr/>
        </p:nvSpPr>
        <p:spPr>
          <a:xfrm>
            <a:off x="11752016" y="662336"/>
            <a:ext cx="34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B08E7-B33E-4D71-B321-227C4AFC669E}"/>
              </a:ext>
            </a:extLst>
          </p:cNvPr>
          <p:cNvSpPr/>
          <p:nvPr/>
        </p:nvSpPr>
        <p:spPr>
          <a:xfrm>
            <a:off x="36882" y="66305"/>
            <a:ext cx="9753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3A14C6-9ABA-4C0D-BE72-69341A9F7952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8071B8-8044-41ED-9D29-4EE4345A359A}"/>
              </a:ext>
            </a:extLst>
          </p:cNvPr>
          <p:cNvSpPr txBox="1"/>
          <p:nvPr/>
        </p:nvSpPr>
        <p:spPr>
          <a:xfrm>
            <a:off x="510013" y="3066657"/>
            <a:ext cx="101053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370" marR="12700" algn="just">
              <a:lnSpc>
                <a:spcPct val="100000"/>
              </a:lnSpc>
            </a:pPr>
            <a:r>
              <a:rPr lang="en-GB" sz="2400" b="1" noProof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Hasil Tembakau</a:t>
            </a:r>
            <a:r>
              <a:rPr lang="en-GB" sz="2400" noProof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adalah Hasil Tembakau yang meliputi sigaret, cerutu, </a:t>
            </a:r>
            <a:r>
              <a:rPr lang="en-GB" sz="2400" noProof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rokok daun, tembakau iris, </a:t>
            </a:r>
            <a:r>
              <a:rPr lang="en-GB" sz="2400" b="1" noProof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rokok elektrik</a:t>
            </a:r>
            <a:r>
              <a:rPr lang="en-GB" sz="2400" noProof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dan hasil pengolahan tembakau lainnya, dengan tidak mengindahkan digunakan atau tidak bahan pengganti atau bahan pembantu dalam pembuatannya, sesuai dengan ketentuan peraturan perundang-undangan di bidang cukai</a:t>
            </a:r>
            <a:endParaRPr lang="en-GB" sz="2400" noProof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gold">
            <a:extLst>
              <a:ext uri="{FF2B5EF4-FFF2-40B4-BE49-F238E27FC236}">
                <a16:creationId xmlns:a16="http://schemas.microsoft.com/office/drawing/2014/main" id="{F74B014A-C89A-48FE-9704-7217D12B4A7C}"/>
              </a:ext>
            </a:extLst>
          </p:cNvPr>
          <p:cNvSpPr/>
          <p:nvPr/>
        </p:nvSpPr>
        <p:spPr>
          <a:xfrm flipV="1">
            <a:off x="769400" y="1158239"/>
            <a:ext cx="5609027" cy="56017"/>
          </a:xfrm>
          <a:prstGeom prst="rect">
            <a:avLst/>
          </a:prstGeom>
          <a:solidFill>
            <a:srgbClr val="FEC91B"/>
          </a:solidFill>
          <a:ln>
            <a:solidFill>
              <a:srgbClr val="FEC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743191D1-A8BB-4C73-915E-04E9FF3AB9BA}"/>
              </a:ext>
            </a:extLst>
          </p:cNvPr>
          <p:cNvSpPr txBox="1"/>
          <p:nvPr/>
        </p:nvSpPr>
        <p:spPr>
          <a:xfrm>
            <a:off x="-824039" y="497771"/>
            <a:ext cx="7202466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700" b="1" spc="-15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DEFINISI HASIL TEMBAKAU</a:t>
            </a:r>
            <a:endParaRPr lang="id-ID" sz="3700" b="1" spc="-150" dirty="0">
              <a:solidFill>
                <a:srgbClr val="202C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F26955DA-F2A6-4F85-88C1-5885AD1C4AB5}"/>
              </a:ext>
            </a:extLst>
          </p:cNvPr>
          <p:cNvSpPr/>
          <p:nvPr/>
        </p:nvSpPr>
        <p:spPr>
          <a:xfrm>
            <a:off x="710877" y="2514653"/>
            <a:ext cx="490537" cy="327249"/>
          </a:xfrm>
          <a:custGeom>
            <a:avLst/>
            <a:gdLst/>
            <a:ahLst/>
            <a:cxnLst/>
            <a:rect l="l" t="t" r="r" b="b"/>
            <a:pathLst>
              <a:path w="490537" h="352425">
                <a:moveTo>
                  <a:pt x="490537" y="0"/>
                </a:moveTo>
                <a:lnTo>
                  <a:pt x="490537" y="19646"/>
                </a:lnTo>
                <a:cubicBezTo>
                  <a:pt x="452041" y="43061"/>
                  <a:pt x="426740" y="65286"/>
                  <a:pt x="414635" y="86321"/>
                </a:cubicBezTo>
                <a:cubicBezTo>
                  <a:pt x="402530" y="107355"/>
                  <a:pt x="395287" y="129779"/>
                  <a:pt x="392906" y="153591"/>
                </a:cubicBezTo>
                <a:cubicBezTo>
                  <a:pt x="424656" y="157560"/>
                  <a:pt x="447377" y="170061"/>
                  <a:pt x="461069" y="191096"/>
                </a:cubicBezTo>
                <a:cubicBezTo>
                  <a:pt x="474762" y="212130"/>
                  <a:pt x="481608" y="232569"/>
                  <a:pt x="481608" y="252413"/>
                </a:cubicBezTo>
                <a:cubicBezTo>
                  <a:pt x="481608" y="278607"/>
                  <a:pt x="471983" y="301824"/>
                  <a:pt x="452735" y="322065"/>
                </a:cubicBezTo>
                <a:cubicBezTo>
                  <a:pt x="433487" y="342305"/>
                  <a:pt x="408583" y="352425"/>
                  <a:pt x="378023" y="352425"/>
                </a:cubicBezTo>
                <a:cubicBezTo>
                  <a:pt x="346670" y="352425"/>
                  <a:pt x="320377" y="340222"/>
                  <a:pt x="299144" y="315814"/>
                </a:cubicBezTo>
                <a:cubicBezTo>
                  <a:pt x="277912" y="291406"/>
                  <a:pt x="267295" y="262930"/>
                  <a:pt x="267295" y="230386"/>
                </a:cubicBezTo>
                <a:cubicBezTo>
                  <a:pt x="267295" y="193874"/>
                  <a:pt x="277416" y="159445"/>
                  <a:pt x="297656" y="127100"/>
                </a:cubicBezTo>
                <a:cubicBezTo>
                  <a:pt x="317897" y="94754"/>
                  <a:pt x="345083" y="67271"/>
                  <a:pt x="379214" y="44649"/>
                </a:cubicBezTo>
                <a:cubicBezTo>
                  <a:pt x="413345" y="22027"/>
                  <a:pt x="450453" y="7144"/>
                  <a:pt x="490537" y="0"/>
                </a:cubicBezTo>
                <a:close/>
                <a:moveTo>
                  <a:pt x="223242" y="0"/>
                </a:moveTo>
                <a:lnTo>
                  <a:pt x="223242" y="19646"/>
                </a:lnTo>
                <a:cubicBezTo>
                  <a:pt x="184348" y="43458"/>
                  <a:pt x="158948" y="65782"/>
                  <a:pt x="147042" y="86618"/>
                </a:cubicBezTo>
                <a:cubicBezTo>
                  <a:pt x="135136" y="107454"/>
                  <a:pt x="127992" y="129779"/>
                  <a:pt x="125611" y="153591"/>
                </a:cubicBezTo>
                <a:cubicBezTo>
                  <a:pt x="157758" y="157560"/>
                  <a:pt x="180677" y="170061"/>
                  <a:pt x="194369" y="191096"/>
                </a:cubicBezTo>
                <a:cubicBezTo>
                  <a:pt x="208062" y="212130"/>
                  <a:pt x="214908" y="232569"/>
                  <a:pt x="214908" y="252413"/>
                </a:cubicBezTo>
                <a:cubicBezTo>
                  <a:pt x="214908" y="278607"/>
                  <a:pt x="205283" y="301824"/>
                  <a:pt x="186035" y="322065"/>
                </a:cubicBezTo>
                <a:cubicBezTo>
                  <a:pt x="166787" y="342305"/>
                  <a:pt x="141883" y="352425"/>
                  <a:pt x="111323" y="352425"/>
                </a:cubicBezTo>
                <a:cubicBezTo>
                  <a:pt x="79573" y="352425"/>
                  <a:pt x="53082" y="340222"/>
                  <a:pt x="31849" y="315814"/>
                </a:cubicBezTo>
                <a:cubicBezTo>
                  <a:pt x="10616" y="291406"/>
                  <a:pt x="0" y="262930"/>
                  <a:pt x="0" y="230386"/>
                </a:cubicBezTo>
                <a:cubicBezTo>
                  <a:pt x="0" y="194668"/>
                  <a:pt x="10319" y="160338"/>
                  <a:pt x="30956" y="127397"/>
                </a:cubicBezTo>
                <a:cubicBezTo>
                  <a:pt x="51594" y="94457"/>
                  <a:pt x="79077" y="66775"/>
                  <a:pt x="113407" y="44351"/>
                </a:cubicBezTo>
                <a:cubicBezTo>
                  <a:pt x="147737" y="21928"/>
                  <a:pt x="184348" y="7144"/>
                  <a:pt x="223242" y="0"/>
                </a:cubicBezTo>
                <a:close/>
              </a:path>
            </a:pathLst>
          </a:custGeom>
          <a:solidFill>
            <a:srgbClr val="6F7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yes">
            <a:extLst>
              <a:ext uri="{FF2B5EF4-FFF2-40B4-BE49-F238E27FC236}">
                <a16:creationId xmlns:a16="http://schemas.microsoft.com/office/drawing/2014/main" id="{41C96A59-5718-4F51-8272-7BA7E0B96D74}"/>
              </a:ext>
            </a:extLst>
          </p:cNvPr>
          <p:cNvCxnSpPr>
            <a:cxnSpLocks/>
          </p:cNvCxnSpPr>
          <p:nvPr/>
        </p:nvCxnSpPr>
        <p:spPr>
          <a:xfrm>
            <a:off x="1356380" y="2738813"/>
            <a:ext cx="9055981" cy="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" name="yes">
            <a:extLst>
              <a:ext uri="{FF2B5EF4-FFF2-40B4-BE49-F238E27FC236}">
                <a16:creationId xmlns:a16="http://schemas.microsoft.com/office/drawing/2014/main" id="{A6D25EB6-1823-4325-AEAD-0D1BE8214A14}"/>
              </a:ext>
            </a:extLst>
          </p:cNvPr>
          <p:cNvCxnSpPr>
            <a:cxnSpLocks/>
          </p:cNvCxnSpPr>
          <p:nvPr/>
        </p:nvCxnSpPr>
        <p:spPr>
          <a:xfrm>
            <a:off x="769400" y="5279461"/>
            <a:ext cx="9021082" cy="75417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3" name="Freeform 20">
            <a:extLst>
              <a:ext uri="{FF2B5EF4-FFF2-40B4-BE49-F238E27FC236}">
                <a16:creationId xmlns:a16="http://schemas.microsoft.com/office/drawing/2014/main" id="{D5574CBB-10AC-422F-B4D1-0E48ABF5963E}"/>
              </a:ext>
            </a:extLst>
          </p:cNvPr>
          <p:cNvSpPr/>
          <p:nvPr/>
        </p:nvSpPr>
        <p:spPr>
          <a:xfrm flipH="1" flipV="1">
            <a:off x="10032463" y="5041139"/>
            <a:ext cx="490537" cy="327249"/>
          </a:xfrm>
          <a:custGeom>
            <a:avLst/>
            <a:gdLst/>
            <a:ahLst/>
            <a:cxnLst/>
            <a:rect l="l" t="t" r="r" b="b"/>
            <a:pathLst>
              <a:path w="490537" h="352425">
                <a:moveTo>
                  <a:pt x="490537" y="0"/>
                </a:moveTo>
                <a:lnTo>
                  <a:pt x="490537" y="19646"/>
                </a:lnTo>
                <a:cubicBezTo>
                  <a:pt x="452041" y="43061"/>
                  <a:pt x="426740" y="65286"/>
                  <a:pt x="414635" y="86321"/>
                </a:cubicBezTo>
                <a:cubicBezTo>
                  <a:pt x="402530" y="107355"/>
                  <a:pt x="395287" y="129779"/>
                  <a:pt x="392906" y="153591"/>
                </a:cubicBezTo>
                <a:cubicBezTo>
                  <a:pt x="424656" y="157560"/>
                  <a:pt x="447377" y="170061"/>
                  <a:pt x="461069" y="191096"/>
                </a:cubicBezTo>
                <a:cubicBezTo>
                  <a:pt x="474762" y="212130"/>
                  <a:pt x="481608" y="232569"/>
                  <a:pt x="481608" y="252413"/>
                </a:cubicBezTo>
                <a:cubicBezTo>
                  <a:pt x="481608" y="278607"/>
                  <a:pt x="471983" y="301824"/>
                  <a:pt x="452735" y="322065"/>
                </a:cubicBezTo>
                <a:cubicBezTo>
                  <a:pt x="433487" y="342305"/>
                  <a:pt x="408583" y="352425"/>
                  <a:pt x="378023" y="352425"/>
                </a:cubicBezTo>
                <a:cubicBezTo>
                  <a:pt x="346670" y="352425"/>
                  <a:pt x="320377" y="340222"/>
                  <a:pt x="299144" y="315814"/>
                </a:cubicBezTo>
                <a:cubicBezTo>
                  <a:pt x="277912" y="291406"/>
                  <a:pt x="267295" y="262930"/>
                  <a:pt x="267295" y="230386"/>
                </a:cubicBezTo>
                <a:cubicBezTo>
                  <a:pt x="267295" y="193874"/>
                  <a:pt x="277416" y="159445"/>
                  <a:pt x="297656" y="127100"/>
                </a:cubicBezTo>
                <a:cubicBezTo>
                  <a:pt x="317897" y="94754"/>
                  <a:pt x="345083" y="67271"/>
                  <a:pt x="379214" y="44649"/>
                </a:cubicBezTo>
                <a:cubicBezTo>
                  <a:pt x="413345" y="22027"/>
                  <a:pt x="450453" y="7144"/>
                  <a:pt x="490537" y="0"/>
                </a:cubicBezTo>
                <a:close/>
                <a:moveTo>
                  <a:pt x="223242" y="0"/>
                </a:moveTo>
                <a:lnTo>
                  <a:pt x="223242" y="19646"/>
                </a:lnTo>
                <a:cubicBezTo>
                  <a:pt x="184348" y="43458"/>
                  <a:pt x="158948" y="65782"/>
                  <a:pt x="147042" y="86618"/>
                </a:cubicBezTo>
                <a:cubicBezTo>
                  <a:pt x="135136" y="107454"/>
                  <a:pt x="127992" y="129779"/>
                  <a:pt x="125611" y="153591"/>
                </a:cubicBezTo>
                <a:cubicBezTo>
                  <a:pt x="157758" y="157560"/>
                  <a:pt x="180677" y="170061"/>
                  <a:pt x="194369" y="191096"/>
                </a:cubicBezTo>
                <a:cubicBezTo>
                  <a:pt x="208062" y="212130"/>
                  <a:pt x="214908" y="232569"/>
                  <a:pt x="214908" y="252413"/>
                </a:cubicBezTo>
                <a:cubicBezTo>
                  <a:pt x="214908" y="278607"/>
                  <a:pt x="205283" y="301824"/>
                  <a:pt x="186035" y="322065"/>
                </a:cubicBezTo>
                <a:cubicBezTo>
                  <a:pt x="166787" y="342305"/>
                  <a:pt x="141883" y="352425"/>
                  <a:pt x="111323" y="352425"/>
                </a:cubicBezTo>
                <a:cubicBezTo>
                  <a:pt x="79573" y="352425"/>
                  <a:pt x="53082" y="340222"/>
                  <a:pt x="31849" y="315814"/>
                </a:cubicBezTo>
                <a:cubicBezTo>
                  <a:pt x="10616" y="291406"/>
                  <a:pt x="0" y="262930"/>
                  <a:pt x="0" y="230386"/>
                </a:cubicBezTo>
                <a:cubicBezTo>
                  <a:pt x="0" y="194668"/>
                  <a:pt x="10319" y="160338"/>
                  <a:pt x="30956" y="127397"/>
                </a:cubicBezTo>
                <a:cubicBezTo>
                  <a:pt x="51594" y="94457"/>
                  <a:pt x="79077" y="66775"/>
                  <a:pt x="113407" y="44351"/>
                </a:cubicBezTo>
                <a:cubicBezTo>
                  <a:pt x="147737" y="21928"/>
                  <a:pt x="184348" y="7144"/>
                  <a:pt x="223242" y="0"/>
                </a:cubicBezTo>
                <a:close/>
              </a:path>
            </a:pathLst>
          </a:custGeom>
          <a:solidFill>
            <a:srgbClr val="6F7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7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81E38B-ACCC-4B01-B639-3C14924BAA1C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7D6D0-65F7-4755-B74B-52BE0556CCB2}"/>
              </a:ext>
            </a:extLst>
          </p:cNvPr>
          <p:cNvSpPr txBox="1"/>
          <p:nvPr/>
        </p:nvSpPr>
        <p:spPr>
          <a:xfrm>
            <a:off x="11752016" y="662336"/>
            <a:ext cx="34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B08E7-B33E-4D71-B321-227C4AFC669E}"/>
              </a:ext>
            </a:extLst>
          </p:cNvPr>
          <p:cNvSpPr/>
          <p:nvPr/>
        </p:nvSpPr>
        <p:spPr>
          <a:xfrm>
            <a:off x="36882" y="66305"/>
            <a:ext cx="9753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3A14C6-9ABA-4C0D-BE72-69341A9F7952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31DDF-DB32-490E-AA4C-6AAA7679A880}"/>
              </a:ext>
            </a:extLst>
          </p:cNvPr>
          <p:cNvSpPr/>
          <p:nvPr/>
        </p:nvSpPr>
        <p:spPr>
          <a:xfrm flipH="1">
            <a:off x="5782921" y="1067158"/>
            <a:ext cx="10105398" cy="6872749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88000">
                <a:srgbClr val="FFFFFF"/>
              </a:gs>
              <a:gs pos="0">
                <a:schemeClr val="bg1">
                  <a:alpha val="76000"/>
                </a:schemeClr>
              </a:gs>
              <a:gs pos="0">
                <a:schemeClr val="bg1">
                  <a:shade val="100000"/>
                  <a:satMod val="115000"/>
                  <a:alpha val="0"/>
                  <a:lumMod val="97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8071B8-8044-41ED-9D29-4EE4345A359A}"/>
              </a:ext>
            </a:extLst>
          </p:cNvPr>
          <p:cNvSpPr txBox="1"/>
          <p:nvPr/>
        </p:nvSpPr>
        <p:spPr>
          <a:xfrm>
            <a:off x="510013" y="3066657"/>
            <a:ext cx="101053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370" marR="12700" algn="just">
              <a:lnSpc>
                <a:spcPct val="100000"/>
              </a:lnSpc>
            </a:pPr>
            <a:r>
              <a:rPr lang="en-GB" sz="2400" b="1" noProof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Produsen </a:t>
            </a:r>
            <a:r>
              <a:rPr lang="en-GB" sz="2400" noProof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adalah orang pribadi atau badan hukum yang </a:t>
            </a:r>
            <a:r>
              <a:rPr lang="en-GB" sz="2400" b="1" noProof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mengusahakan pabrik Hasil Tembakau</a:t>
            </a:r>
            <a:r>
              <a:rPr lang="en-GB" sz="2400" noProof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dan memenuhi persyaratan sebagai pengusaha pabrik sesuai dengan ketentuan peraturan perundang-undangan di bidang cukai</a:t>
            </a:r>
            <a:endParaRPr lang="en-GB" sz="2400" noProof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gold">
            <a:extLst>
              <a:ext uri="{FF2B5EF4-FFF2-40B4-BE49-F238E27FC236}">
                <a16:creationId xmlns:a16="http://schemas.microsoft.com/office/drawing/2014/main" id="{F74B014A-C89A-48FE-9704-7217D12B4A7C}"/>
              </a:ext>
            </a:extLst>
          </p:cNvPr>
          <p:cNvSpPr/>
          <p:nvPr/>
        </p:nvSpPr>
        <p:spPr>
          <a:xfrm flipV="1">
            <a:off x="769400" y="1168536"/>
            <a:ext cx="4188213" cy="45719"/>
          </a:xfrm>
          <a:prstGeom prst="rect">
            <a:avLst/>
          </a:prstGeom>
          <a:solidFill>
            <a:srgbClr val="FEC91B"/>
          </a:solidFill>
          <a:ln>
            <a:solidFill>
              <a:srgbClr val="FEC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743191D1-A8BB-4C73-915E-04E9FF3AB9BA}"/>
              </a:ext>
            </a:extLst>
          </p:cNvPr>
          <p:cNvSpPr txBox="1"/>
          <p:nvPr/>
        </p:nvSpPr>
        <p:spPr>
          <a:xfrm>
            <a:off x="-2244853" y="461587"/>
            <a:ext cx="7202466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700" b="1" spc="-15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DEFINISI PRODUSEN</a:t>
            </a:r>
            <a:endParaRPr lang="id-ID" sz="3700" b="1" spc="-150" dirty="0">
              <a:solidFill>
                <a:srgbClr val="202C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F26955DA-F2A6-4F85-88C1-5885AD1C4AB5}"/>
              </a:ext>
            </a:extLst>
          </p:cNvPr>
          <p:cNvSpPr/>
          <p:nvPr/>
        </p:nvSpPr>
        <p:spPr>
          <a:xfrm>
            <a:off x="710877" y="2514653"/>
            <a:ext cx="490537" cy="327249"/>
          </a:xfrm>
          <a:custGeom>
            <a:avLst/>
            <a:gdLst/>
            <a:ahLst/>
            <a:cxnLst/>
            <a:rect l="l" t="t" r="r" b="b"/>
            <a:pathLst>
              <a:path w="490537" h="352425">
                <a:moveTo>
                  <a:pt x="490537" y="0"/>
                </a:moveTo>
                <a:lnTo>
                  <a:pt x="490537" y="19646"/>
                </a:lnTo>
                <a:cubicBezTo>
                  <a:pt x="452041" y="43061"/>
                  <a:pt x="426740" y="65286"/>
                  <a:pt x="414635" y="86321"/>
                </a:cubicBezTo>
                <a:cubicBezTo>
                  <a:pt x="402530" y="107355"/>
                  <a:pt x="395287" y="129779"/>
                  <a:pt x="392906" y="153591"/>
                </a:cubicBezTo>
                <a:cubicBezTo>
                  <a:pt x="424656" y="157560"/>
                  <a:pt x="447377" y="170061"/>
                  <a:pt x="461069" y="191096"/>
                </a:cubicBezTo>
                <a:cubicBezTo>
                  <a:pt x="474762" y="212130"/>
                  <a:pt x="481608" y="232569"/>
                  <a:pt x="481608" y="252413"/>
                </a:cubicBezTo>
                <a:cubicBezTo>
                  <a:pt x="481608" y="278607"/>
                  <a:pt x="471983" y="301824"/>
                  <a:pt x="452735" y="322065"/>
                </a:cubicBezTo>
                <a:cubicBezTo>
                  <a:pt x="433487" y="342305"/>
                  <a:pt x="408583" y="352425"/>
                  <a:pt x="378023" y="352425"/>
                </a:cubicBezTo>
                <a:cubicBezTo>
                  <a:pt x="346670" y="352425"/>
                  <a:pt x="320377" y="340222"/>
                  <a:pt x="299144" y="315814"/>
                </a:cubicBezTo>
                <a:cubicBezTo>
                  <a:pt x="277912" y="291406"/>
                  <a:pt x="267295" y="262930"/>
                  <a:pt x="267295" y="230386"/>
                </a:cubicBezTo>
                <a:cubicBezTo>
                  <a:pt x="267295" y="193874"/>
                  <a:pt x="277416" y="159445"/>
                  <a:pt x="297656" y="127100"/>
                </a:cubicBezTo>
                <a:cubicBezTo>
                  <a:pt x="317897" y="94754"/>
                  <a:pt x="345083" y="67271"/>
                  <a:pt x="379214" y="44649"/>
                </a:cubicBezTo>
                <a:cubicBezTo>
                  <a:pt x="413345" y="22027"/>
                  <a:pt x="450453" y="7144"/>
                  <a:pt x="490537" y="0"/>
                </a:cubicBezTo>
                <a:close/>
                <a:moveTo>
                  <a:pt x="223242" y="0"/>
                </a:moveTo>
                <a:lnTo>
                  <a:pt x="223242" y="19646"/>
                </a:lnTo>
                <a:cubicBezTo>
                  <a:pt x="184348" y="43458"/>
                  <a:pt x="158948" y="65782"/>
                  <a:pt x="147042" y="86618"/>
                </a:cubicBezTo>
                <a:cubicBezTo>
                  <a:pt x="135136" y="107454"/>
                  <a:pt x="127992" y="129779"/>
                  <a:pt x="125611" y="153591"/>
                </a:cubicBezTo>
                <a:cubicBezTo>
                  <a:pt x="157758" y="157560"/>
                  <a:pt x="180677" y="170061"/>
                  <a:pt x="194369" y="191096"/>
                </a:cubicBezTo>
                <a:cubicBezTo>
                  <a:pt x="208062" y="212130"/>
                  <a:pt x="214908" y="232569"/>
                  <a:pt x="214908" y="252413"/>
                </a:cubicBezTo>
                <a:cubicBezTo>
                  <a:pt x="214908" y="278607"/>
                  <a:pt x="205283" y="301824"/>
                  <a:pt x="186035" y="322065"/>
                </a:cubicBezTo>
                <a:cubicBezTo>
                  <a:pt x="166787" y="342305"/>
                  <a:pt x="141883" y="352425"/>
                  <a:pt x="111323" y="352425"/>
                </a:cubicBezTo>
                <a:cubicBezTo>
                  <a:pt x="79573" y="352425"/>
                  <a:pt x="53082" y="340222"/>
                  <a:pt x="31849" y="315814"/>
                </a:cubicBezTo>
                <a:cubicBezTo>
                  <a:pt x="10616" y="291406"/>
                  <a:pt x="0" y="262930"/>
                  <a:pt x="0" y="230386"/>
                </a:cubicBezTo>
                <a:cubicBezTo>
                  <a:pt x="0" y="194668"/>
                  <a:pt x="10319" y="160338"/>
                  <a:pt x="30956" y="127397"/>
                </a:cubicBezTo>
                <a:cubicBezTo>
                  <a:pt x="51594" y="94457"/>
                  <a:pt x="79077" y="66775"/>
                  <a:pt x="113407" y="44351"/>
                </a:cubicBezTo>
                <a:cubicBezTo>
                  <a:pt x="147737" y="21928"/>
                  <a:pt x="184348" y="7144"/>
                  <a:pt x="223242" y="0"/>
                </a:cubicBezTo>
                <a:close/>
              </a:path>
            </a:pathLst>
          </a:custGeom>
          <a:solidFill>
            <a:srgbClr val="6F7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yes">
            <a:extLst>
              <a:ext uri="{FF2B5EF4-FFF2-40B4-BE49-F238E27FC236}">
                <a16:creationId xmlns:a16="http://schemas.microsoft.com/office/drawing/2014/main" id="{41C96A59-5718-4F51-8272-7BA7E0B96D74}"/>
              </a:ext>
            </a:extLst>
          </p:cNvPr>
          <p:cNvCxnSpPr>
            <a:cxnSpLocks/>
          </p:cNvCxnSpPr>
          <p:nvPr/>
        </p:nvCxnSpPr>
        <p:spPr>
          <a:xfrm>
            <a:off x="1356380" y="2738813"/>
            <a:ext cx="9055981" cy="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" name="yes">
            <a:extLst>
              <a:ext uri="{FF2B5EF4-FFF2-40B4-BE49-F238E27FC236}">
                <a16:creationId xmlns:a16="http://schemas.microsoft.com/office/drawing/2014/main" id="{A6D25EB6-1823-4325-AEAD-0D1BE8214A14}"/>
              </a:ext>
            </a:extLst>
          </p:cNvPr>
          <p:cNvCxnSpPr>
            <a:cxnSpLocks/>
          </p:cNvCxnSpPr>
          <p:nvPr/>
        </p:nvCxnSpPr>
        <p:spPr>
          <a:xfrm>
            <a:off x="769400" y="4876880"/>
            <a:ext cx="9021082" cy="75417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3" name="Freeform 20">
            <a:extLst>
              <a:ext uri="{FF2B5EF4-FFF2-40B4-BE49-F238E27FC236}">
                <a16:creationId xmlns:a16="http://schemas.microsoft.com/office/drawing/2014/main" id="{D5574CBB-10AC-422F-B4D1-0E48ABF5963E}"/>
              </a:ext>
            </a:extLst>
          </p:cNvPr>
          <p:cNvSpPr/>
          <p:nvPr/>
        </p:nvSpPr>
        <p:spPr>
          <a:xfrm flipH="1" flipV="1">
            <a:off x="10032463" y="4671807"/>
            <a:ext cx="490537" cy="327249"/>
          </a:xfrm>
          <a:custGeom>
            <a:avLst/>
            <a:gdLst/>
            <a:ahLst/>
            <a:cxnLst/>
            <a:rect l="l" t="t" r="r" b="b"/>
            <a:pathLst>
              <a:path w="490537" h="352425">
                <a:moveTo>
                  <a:pt x="490537" y="0"/>
                </a:moveTo>
                <a:lnTo>
                  <a:pt x="490537" y="19646"/>
                </a:lnTo>
                <a:cubicBezTo>
                  <a:pt x="452041" y="43061"/>
                  <a:pt x="426740" y="65286"/>
                  <a:pt x="414635" y="86321"/>
                </a:cubicBezTo>
                <a:cubicBezTo>
                  <a:pt x="402530" y="107355"/>
                  <a:pt x="395287" y="129779"/>
                  <a:pt x="392906" y="153591"/>
                </a:cubicBezTo>
                <a:cubicBezTo>
                  <a:pt x="424656" y="157560"/>
                  <a:pt x="447377" y="170061"/>
                  <a:pt x="461069" y="191096"/>
                </a:cubicBezTo>
                <a:cubicBezTo>
                  <a:pt x="474762" y="212130"/>
                  <a:pt x="481608" y="232569"/>
                  <a:pt x="481608" y="252413"/>
                </a:cubicBezTo>
                <a:cubicBezTo>
                  <a:pt x="481608" y="278607"/>
                  <a:pt x="471983" y="301824"/>
                  <a:pt x="452735" y="322065"/>
                </a:cubicBezTo>
                <a:cubicBezTo>
                  <a:pt x="433487" y="342305"/>
                  <a:pt x="408583" y="352425"/>
                  <a:pt x="378023" y="352425"/>
                </a:cubicBezTo>
                <a:cubicBezTo>
                  <a:pt x="346670" y="352425"/>
                  <a:pt x="320377" y="340222"/>
                  <a:pt x="299144" y="315814"/>
                </a:cubicBezTo>
                <a:cubicBezTo>
                  <a:pt x="277912" y="291406"/>
                  <a:pt x="267295" y="262930"/>
                  <a:pt x="267295" y="230386"/>
                </a:cubicBezTo>
                <a:cubicBezTo>
                  <a:pt x="267295" y="193874"/>
                  <a:pt x="277416" y="159445"/>
                  <a:pt x="297656" y="127100"/>
                </a:cubicBezTo>
                <a:cubicBezTo>
                  <a:pt x="317897" y="94754"/>
                  <a:pt x="345083" y="67271"/>
                  <a:pt x="379214" y="44649"/>
                </a:cubicBezTo>
                <a:cubicBezTo>
                  <a:pt x="413345" y="22027"/>
                  <a:pt x="450453" y="7144"/>
                  <a:pt x="490537" y="0"/>
                </a:cubicBezTo>
                <a:close/>
                <a:moveTo>
                  <a:pt x="223242" y="0"/>
                </a:moveTo>
                <a:lnTo>
                  <a:pt x="223242" y="19646"/>
                </a:lnTo>
                <a:cubicBezTo>
                  <a:pt x="184348" y="43458"/>
                  <a:pt x="158948" y="65782"/>
                  <a:pt x="147042" y="86618"/>
                </a:cubicBezTo>
                <a:cubicBezTo>
                  <a:pt x="135136" y="107454"/>
                  <a:pt x="127992" y="129779"/>
                  <a:pt x="125611" y="153591"/>
                </a:cubicBezTo>
                <a:cubicBezTo>
                  <a:pt x="157758" y="157560"/>
                  <a:pt x="180677" y="170061"/>
                  <a:pt x="194369" y="191096"/>
                </a:cubicBezTo>
                <a:cubicBezTo>
                  <a:pt x="208062" y="212130"/>
                  <a:pt x="214908" y="232569"/>
                  <a:pt x="214908" y="252413"/>
                </a:cubicBezTo>
                <a:cubicBezTo>
                  <a:pt x="214908" y="278607"/>
                  <a:pt x="205283" y="301824"/>
                  <a:pt x="186035" y="322065"/>
                </a:cubicBezTo>
                <a:cubicBezTo>
                  <a:pt x="166787" y="342305"/>
                  <a:pt x="141883" y="352425"/>
                  <a:pt x="111323" y="352425"/>
                </a:cubicBezTo>
                <a:cubicBezTo>
                  <a:pt x="79573" y="352425"/>
                  <a:pt x="53082" y="340222"/>
                  <a:pt x="31849" y="315814"/>
                </a:cubicBezTo>
                <a:cubicBezTo>
                  <a:pt x="10616" y="291406"/>
                  <a:pt x="0" y="262930"/>
                  <a:pt x="0" y="230386"/>
                </a:cubicBezTo>
                <a:cubicBezTo>
                  <a:pt x="0" y="194668"/>
                  <a:pt x="10319" y="160338"/>
                  <a:pt x="30956" y="127397"/>
                </a:cubicBezTo>
                <a:cubicBezTo>
                  <a:pt x="51594" y="94457"/>
                  <a:pt x="79077" y="66775"/>
                  <a:pt x="113407" y="44351"/>
                </a:cubicBezTo>
                <a:cubicBezTo>
                  <a:pt x="147737" y="21928"/>
                  <a:pt x="184348" y="7144"/>
                  <a:pt x="223242" y="0"/>
                </a:cubicBezTo>
                <a:close/>
              </a:path>
            </a:pathLst>
          </a:custGeom>
          <a:solidFill>
            <a:srgbClr val="6F7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0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7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81E38B-ACCC-4B01-B639-3C14924BAA1C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7D6D0-65F7-4755-B74B-52BE0556CCB2}"/>
              </a:ext>
            </a:extLst>
          </p:cNvPr>
          <p:cNvSpPr txBox="1"/>
          <p:nvPr/>
        </p:nvSpPr>
        <p:spPr>
          <a:xfrm>
            <a:off x="11752016" y="662336"/>
            <a:ext cx="34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B08E7-B33E-4D71-B321-227C4AFC669E}"/>
              </a:ext>
            </a:extLst>
          </p:cNvPr>
          <p:cNvSpPr/>
          <p:nvPr/>
        </p:nvSpPr>
        <p:spPr>
          <a:xfrm>
            <a:off x="0" y="66304"/>
            <a:ext cx="9753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3A14C6-9ABA-4C0D-BE72-69341A9F7952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8071B8-8044-41ED-9D29-4EE4345A359A}"/>
              </a:ext>
            </a:extLst>
          </p:cNvPr>
          <p:cNvSpPr txBox="1"/>
          <p:nvPr/>
        </p:nvSpPr>
        <p:spPr>
          <a:xfrm>
            <a:off x="473510" y="3365928"/>
            <a:ext cx="10105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370" marR="12700" algn="just">
              <a:lnSpc>
                <a:spcPct val="100000"/>
              </a:lnSpc>
            </a:pPr>
            <a:r>
              <a:rPr lang="id-ID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Nilai Lain</a:t>
            </a:r>
            <a:r>
              <a:rPr lang="id-ID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adalah nilai berupa uang yang ditetapkan sebagai Dasar Pengenaan Pajak</a:t>
            </a:r>
            <a:endParaRPr lang="en-ID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gold">
            <a:extLst>
              <a:ext uri="{FF2B5EF4-FFF2-40B4-BE49-F238E27FC236}">
                <a16:creationId xmlns:a16="http://schemas.microsoft.com/office/drawing/2014/main" id="{F74B014A-C89A-48FE-9704-7217D12B4A7C}"/>
              </a:ext>
            </a:extLst>
          </p:cNvPr>
          <p:cNvSpPr/>
          <p:nvPr/>
        </p:nvSpPr>
        <p:spPr>
          <a:xfrm flipV="1">
            <a:off x="769400" y="1126603"/>
            <a:ext cx="4188213" cy="87654"/>
          </a:xfrm>
          <a:prstGeom prst="rect">
            <a:avLst/>
          </a:prstGeom>
          <a:solidFill>
            <a:srgbClr val="FEC91B"/>
          </a:solidFill>
          <a:ln>
            <a:solidFill>
              <a:srgbClr val="FEC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743191D1-A8BB-4C73-915E-04E9FF3AB9BA}"/>
              </a:ext>
            </a:extLst>
          </p:cNvPr>
          <p:cNvSpPr txBox="1"/>
          <p:nvPr/>
        </p:nvSpPr>
        <p:spPr>
          <a:xfrm>
            <a:off x="-2244853" y="464847"/>
            <a:ext cx="7202466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700" b="1" spc="-15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DEFINISI NILAI LAIN</a:t>
            </a:r>
            <a:endParaRPr lang="id-ID" sz="3700" b="1" spc="-150" dirty="0">
              <a:solidFill>
                <a:srgbClr val="202C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F26955DA-F2A6-4F85-88C1-5885AD1C4AB5}"/>
              </a:ext>
            </a:extLst>
          </p:cNvPr>
          <p:cNvSpPr/>
          <p:nvPr/>
        </p:nvSpPr>
        <p:spPr>
          <a:xfrm>
            <a:off x="710877" y="2514653"/>
            <a:ext cx="490537" cy="327249"/>
          </a:xfrm>
          <a:custGeom>
            <a:avLst/>
            <a:gdLst/>
            <a:ahLst/>
            <a:cxnLst/>
            <a:rect l="l" t="t" r="r" b="b"/>
            <a:pathLst>
              <a:path w="490537" h="352425">
                <a:moveTo>
                  <a:pt x="490537" y="0"/>
                </a:moveTo>
                <a:lnTo>
                  <a:pt x="490537" y="19646"/>
                </a:lnTo>
                <a:cubicBezTo>
                  <a:pt x="452041" y="43061"/>
                  <a:pt x="426740" y="65286"/>
                  <a:pt x="414635" y="86321"/>
                </a:cubicBezTo>
                <a:cubicBezTo>
                  <a:pt x="402530" y="107355"/>
                  <a:pt x="395287" y="129779"/>
                  <a:pt x="392906" y="153591"/>
                </a:cubicBezTo>
                <a:cubicBezTo>
                  <a:pt x="424656" y="157560"/>
                  <a:pt x="447377" y="170061"/>
                  <a:pt x="461069" y="191096"/>
                </a:cubicBezTo>
                <a:cubicBezTo>
                  <a:pt x="474762" y="212130"/>
                  <a:pt x="481608" y="232569"/>
                  <a:pt x="481608" y="252413"/>
                </a:cubicBezTo>
                <a:cubicBezTo>
                  <a:pt x="481608" y="278607"/>
                  <a:pt x="471983" y="301824"/>
                  <a:pt x="452735" y="322065"/>
                </a:cubicBezTo>
                <a:cubicBezTo>
                  <a:pt x="433487" y="342305"/>
                  <a:pt x="408583" y="352425"/>
                  <a:pt x="378023" y="352425"/>
                </a:cubicBezTo>
                <a:cubicBezTo>
                  <a:pt x="346670" y="352425"/>
                  <a:pt x="320377" y="340222"/>
                  <a:pt x="299144" y="315814"/>
                </a:cubicBezTo>
                <a:cubicBezTo>
                  <a:pt x="277912" y="291406"/>
                  <a:pt x="267295" y="262930"/>
                  <a:pt x="267295" y="230386"/>
                </a:cubicBezTo>
                <a:cubicBezTo>
                  <a:pt x="267295" y="193874"/>
                  <a:pt x="277416" y="159445"/>
                  <a:pt x="297656" y="127100"/>
                </a:cubicBezTo>
                <a:cubicBezTo>
                  <a:pt x="317897" y="94754"/>
                  <a:pt x="345083" y="67271"/>
                  <a:pt x="379214" y="44649"/>
                </a:cubicBezTo>
                <a:cubicBezTo>
                  <a:pt x="413345" y="22027"/>
                  <a:pt x="450453" y="7144"/>
                  <a:pt x="490537" y="0"/>
                </a:cubicBezTo>
                <a:close/>
                <a:moveTo>
                  <a:pt x="223242" y="0"/>
                </a:moveTo>
                <a:lnTo>
                  <a:pt x="223242" y="19646"/>
                </a:lnTo>
                <a:cubicBezTo>
                  <a:pt x="184348" y="43458"/>
                  <a:pt x="158948" y="65782"/>
                  <a:pt x="147042" y="86618"/>
                </a:cubicBezTo>
                <a:cubicBezTo>
                  <a:pt x="135136" y="107454"/>
                  <a:pt x="127992" y="129779"/>
                  <a:pt x="125611" y="153591"/>
                </a:cubicBezTo>
                <a:cubicBezTo>
                  <a:pt x="157758" y="157560"/>
                  <a:pt x="180677" y="170061"/>
                  <a:pt x="194369" y="191096"/>
                </a:cubicBezTo>
                <a:cubicBezTo>
                  <a:pt x="208062" y="212130"/>
                  <a:pt x="214908" y="232569"/>
                  <a:pt x="214908" y="252413"/>
                </a:cubicBezTo>
                <a:cubicBezTo>
                  <a:pt x="214908" y="278607"/>
                  <a:pt x="205283" y="301824"/>
                  <a:pt x="186035" y="322065"/>
                </a:cubicBezTo>
                <a:cubicBezTo>
                  <a:pt x="166787" y="342305"/>
                  <a:pt x="141883" y="352425"/>
                  <a:pt x="111323" y="352425"/>
                </a:cubicBezTo>
                <a:cubicBezTo>
                  <a:pt x="79573" y="352425"/>
                  <a:pt x="53082" y="340222"/>
                  <a:pt x="31849" y="315814"/>
                </a:cubicBezTo>
                <a:cubicBezTo>
                  <a:pt x="10616" y="291406"/>
                  <a:pt x="0" y="262930"/>
                  <a:pt x="0" y="230386"/>
                </a:cubicBezTo>
                <a:cubicBezTo>
                  <a:pt x="0" y="194668"/>
                  <a:pt x="10319" y="160338"/>
                  <a:pt x="30956" y="127397"/>
                </a:cubicBezTo>
                <a:cubicBezTo>
                  <a:pt x="51594" y="94457"/>
                  <a:pt x="79077" y="66775"/>
                  <a:pt x="113407" y="44351"/>
                </a:cubicBezTo>
                <a:cubicBezTo>
                  <a:pt x="147737" y="21928"/>
                  <a:pt x="184348" y="7144"/>
                  <a:pt x="223242" y="0"/>
                </a:cubicBezTo>
                <a:close/>
              </a:path>
            </a:pathLst>
          </a:custGeom>
          <a:solidFill>
            <a:srgbClr val="6F7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yes">
            <a:extLst>
              <a:ext uri="{FF2B5EF4-FFF2-40B4-BE49-F238E27FC236}">
                <a16:creationId xmlns:a16="http://schemas.microsoft.com/office/drawing/2014/main" id="{41C96A59-5718-4F51-8272-7BA7E0B96D74}"/>
              </a:ext>
            </a:extLst>
          </p:cNvPr>
          <p:cNvCxnSpPr>
            <a:cxnSpLocks/>
          </p:cNvCxnSpPr>
          <p:nvPr/>
        </p:nvCxnSpPr>
        <p:spPr>
          <a:xfrm>
            <a:off x="1356380" y="2738813"/>
            <a:ext cx="9055981" cy="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" name="yes">
            <a:extLst>
              <a:ext uri="{FF2B5EF4-FFF2-40B4-BE49-F238E27FC236}">
                <a16:creationId xmlns:a16="http://schemas.microsoft.com/office/drawing/2014/main" id="{A6D25EB6-1823-4325-AEAD-0D1BE8214A14}"/>
              </a:ext>
            </a:extLst>
          </p:cNvPr>
          <p:cNvCxnSpPr>
            <a:cxnSpLocks/>
          </p:cNvCxnSpPr>
          <p:nvPr/>
        </p:nvCxnSpPr>
        <p:spPr>
          <a:xfrm>
            <a:off x="769400" y="4824039"/>
            <a:ext cx="9021082" cy="75417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3" name="Freeform 20">
            <a:extLst>
              <a:ext uri="{FF2B5EF4-FFF2-40B4-BE49-F238E27FC236}">
                <a16:creationId xmlns:a16="http://schemas.microsoft.com/office/drawing/2014/main" id="{D5574CBB-10AC-422F-B4D1-0E48ABF5963E}"/>
              </a:ext>
            </a:extLst>
          </p:cNvPr>
          <p:cNvSpPr/>
          <p:nvPr/>
        </p:nvSpPr>
        <p:spPr>
          <a:xfrm flipH="1" flipV="1">
            <a:off x="9927954" y="4776297"/>
            <a:ext cx="490537" cy="327249"/>
          </a:xfrm>
          <a:custGeom>
            <a:avLst/>
            <a:gdLst/>
            <a:ahLst/>
            <a:cxnLst/>
            <a:rect l="l" t="t" r="r" b="b"/>
            <a:pathLst>
              <a:path w="490537" h="352425">
                <a:moveTo>
                  <a:pt x="490537" y="0"/>
                </a:moveTo>
                <a:lnTo>
                  <a:pt x="490537" y="19646"/>
                </a:lnTo>
                <a:cubicBezTo>
                  <a:pt x="452041" y="43061"/>
                  <a:pt x="426740" y="65286"/>
                  <a:pt x="414635" y="86321"/>
                </a:cubicBezTo>
                <a:cubicBezTo>
                  <a:pt x="402530" y="107355"/>
                  <a:pt x="395287" y="129779"/>
                  <a:pt x="392906" y="153591"/>
                </a:cubicBezTo>
                <a:cubicBezTo>
                  <a:pt x="424656" y="157560"/>
                  <a:pt x="447377" y="170061"/>
                  <a:pt x="461069" y="191096"/>
                </a:cubicBezTo>
                <a:cubicBezTo>
                  <a:pt x="474762" y="212130"/>
                  <a:pt x="481608" y="232569"/>
                  <a:pt x="481608" y="252413"/>
                </a:cubicBezTo>
                <a:cubicBezTo>
                  <a:pt x="481608" y="278607"/>
                  <a:pt x="471983" y="301824"/>
                  <a:pt x="452735" y="322065"/>
                </a:cubicBezTo>
                <a:cubicBezTo>
                  <a:pt x="433487" y="342305"/>
                  <a:pt x="408583" y="352425"/>
                  <a:pt x="378023" y="352425"/>
                </a:cubicBezTo>
                <a:cubicBezTo>
                  <a:pt x="346670" y="352425"/>
                  <a:pt x="320377" y="340222"/>
                  <a:pt x="299144" y="315814"/>
                </a:cubicBezTo>
                <a:cubicBezTo>
                  <a:pt x="277912" y="291406"/>
                  <a:pt x="267295" y="262930"/>
                  <a:pt x="267295" y="230386"/>
                </a:cubicBezTo>
                <a:cubicBezTo>
                  <a:pt x="267295" y="193874"/>
                  <a:pt x="277416" y="159445"/>
                  <a:pt x="297656" y="127100"/>
                </a:cubicBezTo>
                <a:cubicBezTo>
                  <a:pt x="317897" y="94754"/>
                  <a:pt x="345083" y="67271"/>
                  <a:pt x="379214" y="44649"/>
                </a:cubicBezTo>
                <a:cubicBezTo>
                  <a:pt x="413345" y="22027"/>
                  <a:pt x="450453" y="7144"/>
                  <a:pt x="490537" y="0"/>
                </a:cubicBezTo>
                <a:close/>
                <a:moveTo>
                  <a:pt x="223242" y="0"/>
                </a:moveTo>
                <a:lnTo>
                  <a:pt x="223242" y="19646"/>
                </a:lnTo>
                <a:cubicBezTo>
                  <a:pt x="184348" y="43458"/>
                  <a:pt x="158948" y="65782"/>
                  <a:pt x="147042" y="86618"/>
                </a:cubicBezTo>
                <a:cubicBezTo>
                  <a:pt x="135136" y="107454"/>
                  <a:pt x="127992" y="129779"/>
                  <a:pt x="125611" y="153591"/>
                </a:cubicBezTo>
                <a:cubicBezTo>
                  <a:pt x="157758" y="157560"/>
                  <a:pt x="180677" y="170061"/>
                  <a:pt x="194369" y="191096"/>
                </a:cubicBezTo>
                <a:cubicBezTo>
                  <a:pt x="208062" y="212130"/>
                  <a:pt x="214908" y="232569"/>
                  <a:pt x="214908" y="252413"/>
                </a:cubicBezTo>
                <a:cubicBezTo>
                  <a:pt x="214908" y="278607"/>
                  <a:pt x="205283" y="301824"/>
                  <a:pt x="186035" y="322065"/>
                </a:cubicBezTo>
                <a:cubicBezTo>
                  <a:pt x="166787" y="342305"/>
                  <a:pt x="141883" y="352425"/>
                  <a:pt x="111323" y="352425"/>
                </a:cubicBezTo>
                <a:cubicBezTo>
                  <a:pt x="79573" y="352425"/>
                  <a:pt x="53082" y="340222"/>
                  <a:pt x="31849" y="315814"/>
                </a:cubicBezTo>
                <a:cubicBezTo>
                  <a:pt x="10616" y="291406"/>
                  <a:pt x="0" y="262930"/>
                  <a:pt x="0" y="230386"/>
                </a:cubicBezTo>
                <a:cubicBezTo>
                  <a:pt x="0" y="194668"/>
                  <a:pt x="10319" y="160338"/>
                  <a:pt x="30956" y="127397"/>
                </a:cubicBezTo>
                <a:cubicBezTo>
                  <a:pt x="51594" y="94457"/>
                  <a:pt x="79077" y="66775"/>
                  <a:pt x="113407" y="44351"/>
                </a:cubicBezTo>
                <a:cubicBezTo>
                  <a:pt x="147737" y="21928"/>
                  <a:pt x="184348" y="7144"/>
                  <a:pt x="223242" y="0"/>
                </a:cubicBezTo>
                <a:close/>
              </a:path>
            </a:pathLst>
          </a:custGeom>
          <a:solidFill>
            <a:srgbClr val="6F7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7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81E38B-ACCC-4B01-B639-3C14924BAA1C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7D6D0-65F7-4755-B74B-52BE0556CCB2}"/>
              </a:ext>
            </a:extLst>
          </p:cNvPr>
          <p:cNvSpPr txBox="1"/>
          <p:nvPr/>
        </p:nvSpPr>
        <p:spPr>
          <a:xfrm>
            <a:off x="11752016" y="662336"/>
            <a:ext cx="34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B08E7-B33E-4D71-B321-227C4AFC669E}"/>
              </a:ext>
            </a:extLst>
          </p:cNvPr>
          <p:cNvSpPr/>
          <p:nvPr/>
        </p:nvSpPr>
        <p:spPr>
          <a:xfrm>
            <a:off x="0" y="66304"/>
            <a:ext cx="9753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3A14C6-9ABA-4C0D-BE72-69341A9F7952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8071B8-8044-41ED-9D29-4EE4345A359A}"/>
              </a:ext>
            </a:extLst>
          </p:cNvPr>
          <p:cNvSpPr txBox="1"/>
          <p:nvPr/>
        </p:nvSpPr>
        <p:spPr>
          <a:xfrm>
            <a:off x="458761" y="2905576"/>
            <a:ext cx="10105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370" marR="12700" algn="just">
              <a:lnSpc>
                <a:spcPct val="100000"/>
              </a:lnSpc>
            </a:pPr>
            <a:r>
              <a:rPr lang="en-GB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Harga </a:t>
            </a:r>
            <a:r>
              <a:rPr lang="en-GB" sz="2400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Jual</a:t>
            </a:r>
            <a:r>
              <a:rPr lang="en-GB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Eceran</a:t>
            </a:r>
            <a:r>
              <a:rPr lang="en-GB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(HJE)</a:t>
            </a:r>
            <a:r>
              <a:rPr lang="en-GB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adalah</a:t>
            </a:r>
            <a:r>
              <a:rPr lang="en-GB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harga</a:t>
            </a:r>
            <a:r>
              <a:rPr lang="en-GB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yang </a:t>
            </a:r>
            <a:r>
              <a:rPr lang="en-GB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ditetapkan</a:t>
            </a:r>
            <a:r>
              <a:rPr lang="en-GB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sebagai</a:t>
            </a:r>
            <a:r>
              <a:rPr lang="en-GB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dasar</a:t>
            </a:r>
            <a:r>
              <a:rPr lang="en-GB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penghitungan</a:t>
            </a:r>
            <a:r>
              <a:rPr lang="en-GB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besarnya</a:t>
            </a:r>
            <a:r>
              <a:rPr lang="en-GB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cukai</a:t>
            </a:r>
            <a:endParaRPr lang="en-ID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gold">
            <a:extLst>
              <a:ext uri="{FF2B5EF4-FFF2-40B4-BE49-F238E27FC236}">
                <a16:creationId xmlns:a16="http://schemas.microsoft.com/office/drawing/2014/main" id="{F74B014A-C89A-48FE-9704-7217D12B4A7C}"/>
              </a:ext>
            </a:extLst>
          </p:cNvPr>
          <p:cNvSpPr/>
          <p:nvPr/>
        </p:nvSpPr>
        <p:spPr>
          <a:xfrm flipV="1">
            <a:off x="769401" y="1126712"/>
            <a:ext cx="6378847" cy="87543"/>
          </a:xfrm>
          <a:prstGeom prst="rect">
            <a:avLst/>
          </a:prstGeom>
          <a:solidFill>
            <a:srgbClr val="FEC91B"/>
          </a:solidFill>
          <a:ln>
            <a:solidFill>
              <a:srgbClr val="FEC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743191D1-A8BB-4C73-915E-04E9FF3AB9BA}"/>
              </a:ext>
            </a:extLst>
          </p:cNvPr>
          <p:cNvSpPr txBox="1"/>
          <p:nvPr/>
        </p:nvSpPr>
        <p:spPr>
          <a:xfrm>
            <a:off x="-2456050" y="311815"/>
            <a:ext cx="9604298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700" b="1" spc="-15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DEFINISI HARGA JUAL ECERAN</a:t>
            </a:r>
            <a:endParaRPr lang="id-ID" sz="3700" b="1" spc="-150" dirty="0">
              <a:solidFill>
                <a:srgbClr val="202C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F26955DA-F2A6-4F85-88C1-5885AD1C4AB5}"/>
              </a:ext>
            </a:extLst>
          </p:cNvPr>
          <p:cNvSpPr/>
          <p:nvPr/>
        </p:nvSpPr>
        <p:spPr>
          <a:xfrm>
            <a:off x="710877" y="2514653"/>
            <a:ext cx="490537" cy="327249"/>
          </a:xfrm>
          <a:custGeom>
            <a:avLst/>
            <a:gdLst/>
            <a:ahLst/>
            <a:cxnLst/>
            <a:rect l="l" t="t" r="r" b="b"/>
            <a:pathLst>
              <a:path w="490537" h="352425">
                <a:moveTo>
                  <a:pt x="490537" y="0"/>
                </a:moveTo>
                <a:lnTo>
                  <a:pt x="490537" y="19646"/>
                </a:lnTo>
                <a:cubicBezTo>
                  <a:pt x="452041" y="43061"/>
                  <a:pt x="426740" y="65286"/>
                  <a:pt x="414635" y="86321"/>
                </a:cubicBezTo>
                <a:cubicBezTo>
                  <a:pt x="402530" y="107355"/>
                  <a:pt x="395287" y="129779"/>
                  <a:pt x="392906" y="153591"/>
                </a:cubicBezTo>
                <a:cubicBezTo>
                  <a:pt x="424656" y="157560"/>
                  <a:pt x="447377" y="170061"/>
                  <a:pt x="461069" y="191096"/>
                </a:cubicBezTo>
                <a:cubicBezTo>
                  <a:pt x="474762" y="212130"/>
                  <a:pt x="481608" y="232569"/>
                  <a:pt x="481608" y="252413"/>
                </a:cubicBezTo>
                <a:cubicBezTo>
                  <a:pt x="481608" y="278607"/>
                  <a:pt x="471983" y="301824"/>
                  <a:pt x="452735" y="322065"/>
                </a:cubicBezTo>
                <a:cubicBezTo>
                  <a:pt x="433487" y="342305"/>
                  <a:pt x="408583" y="352425"/>
                  <a:pt x="378023" y="352425"/>
                </a:cubicBezTo>
                <a:cubicBezTo>
                  <a:pt x="346670" y="352425"/>
                  <a:pt x="320377" y="340222"/>
                  <a:pt x="299144" y="315814"/>
                </a:cubicBezTo>
                <a:cubicBezTo>
                  <a:pt x="277912" y="291406"/>
                  <a:pt x="267295" y="262930"/>
                  <a:pt x="267295" y="230386"/>
                </a:cubicBezTo>
                <a:cubicBezTo>
                  <a:pt x="267295" y="193874"/>
                  <a:pt x="277416" y="159445"/>
                  <a:pt x="297656" y="127100"/>
                </a:cubicBezTo>
                <a:cubicBezTo>
                  <a:pt x="317897" y="94754"/>
                  <a:pt x="345083" y="67271"/>
                  <a:pt x="379214" y="44649"/>
                </a:cubicBezTo>
                <a:cubicBezTo>
                  <a:pt x="413345" y="22027"/>
                  <a:pt x="450453" y="7144"/>
                  <a:pt x="490537" y="0"/>
                </a:cubicBezTo>
                <a:close/>
                <a:moveTo>
                  <a:pt x="223242" y="0"/>
                </a:moveTo>
                <a:lnTo>
                  <a:pt x="223242" y="19646"/>
                </a:lnTo>
                <a:cubicBezTo>
                  <a:pt x="184348" y="43458"/>
                  <a:pt x="158948" y="65782"/>
                  <a:pt x="147042" y="86618"/>
                </a:cubicBezTo>
                <a:cubicBezTo>
                  <a:pt x="135136" y="107454"/>
                  <a:pt x="127992" y="129779"/>
                  <a:pt x="125611" y="153591"/>
                </a:cubicBezTo>
                <a:cubicBezTo>
                  <a:pt x="157758" y="157560"/>
                  <a:pt x="180677" y="170061"/>
                  <a:pt x="194369" y="191096"/>
                </a:cubicBezTo>
                <a:cubicBezTo>
                  <a:pt x="208062" y="212130"/>
                  <a:pt x="214908" y="232569"/>
                  <a:pt x="214908" y="252413"/>
                </a:cubicBezTo>
                <a:cubicBezTo>
                  <a:pt x="214908" y="278607"/>
                  <a:pt x="205283" y="301824"/>
                  <a:pt x="186035" y="322065"/>
                </a:cubicBezTo>
                <a:cubicBezTo>
                  <a:pt x="166787" y="342305"/>
                  <a:pt x="141883" y="352425"/>
                  <a:pt x="111323" y="352425"/>
                </a:cubicBezTo>
                <a:cubicBezTo>
                  <a:pt x="79573" y="352425"/>
                  <a:pt x="53082" y="340222"/>
                  <a:pt x="31849" y="315814"/>
                </a:cubicBezTo>
                <a:cubicBezTo>
                  <a:pt x="10616" y="291406"/>
                  <a:pt x="0" y="262930"/>
                  <a:pt x="0" y="230386"/>
                </a:cubicBezTo>
                <a:cubicBezTo>
                  <a:pt x="0" y="194668"/>
                  <a:pt x="10319" y="160338"/>
                  <a:pt x="30956" y="127397"/>
                </a:cubicBezTo>
                <a:cubicBezTo>
                  <a:pt x="51594" y="94457"/>
                  <a:pt x="79077" y="66775"/>
                  <a:pt x="113407" y="44351"/>
                </a:cubicBezTo>
                <a:cubicBezTo>
                  <a:pt x="147737" y="21928"/>
                  <a:pt x="184348" y="7144"/>
                  <a:pt x="223242" y="0"/>
                </a:cubicBezTo>
                <a:close/>
              </a:path>
            </a:pathLst>
          </a:custGeom>
          <a:solidFill>
            <a:srgbClr val="6F7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yes">
            <a:extLst>
              <a:ext uri="{FF2B5EF4-FFF2-40B4-BE49-F238E27FC236}">
                <a16:creationId xmlns:a16="http://schemas.microsoft.com/office/drawing/2014/main" id="{41C96A59-5718-4F51-8272-7BA7E0B96D74}"/>
              </a:ext>
            </a:extLst>
          </p:cNvPr>
          <p:cNvCxnSpPr>
            <a:cxnSpLocks/>
          </p:cNvCxnSpPr>
          <p:nvPr/>
        </p:nvCxnSpPr>
        <p:spPr>
          <a:xfrm>
            <a:off x="1356380" y="2738813"/>
            <a:ext cx="9055981" cy="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" name="yes">
            <a:extLst>
              <a:ext uri="{FF2B5EF4-FFF2-40B4-BE49-F238E27FC236}">
                <a16:creationId xmlns:a16="http://schemas.microsoft.com/office/drawing/2014/main" id="{A6D25EB6-1823-4325-AEAD-0D1BE8214A14}"/>
              </a:ext>
            </a:extLst>
          </p:cNvPr>
          <p:cNvCxnSpPr>
            <a:cxnSpLocks/>
          </p:cNvCxnSpPr>
          <p:nvPr/>
        </p:nvCxnSpPr>
        <p:spPr>
          <a:xfrm>
            <a:off x="738997" y="4022536"/>
            <a:ext cx="9021082" cy="75417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3" name="Freeform 20">
            <a:extLst>
              <a:ext uri="{FF2B5EF4-FFF2-40B4-BE49-F238E27FC236}">
                <a16:creationId xmlns:a16="http://schemas.microsoft.com/office/drawing/2014/main" id="{D5574CBB-10AC-422F-B4D1-0E48ABF5963E}"/>
              </a:ext>
            </a:extLst>
          </p:cNvPr>
          <p:cNvSpPr/>
          <p:nvPr/>
        </p:nvSpPr>
        <p:spPr>
          <a:xfrm flipH="1" flipV="1">
            <a:off x="10008539" y="3853413"/>
            <a:ext cx="490537" cy="327249"/>
          </a:xfrm>
          <a:custGeom>
            <a:avLst/>
            <a:gdLst/>
            <a:ahLst/>
            <a:cxnLst/>
            <a:rect l="l" t="t" r="r" b="b"/>
            <a:pathLst>
              <a:path w="490537" h="352425">
                <a:moveTo>
                  <a:pt x="490537" y="0"/>
                </a:moveTo>
                <a:lnTo>
                  <a:pt x="490537" y="19646"/>
                </a:lnTo>
                <a:cubicBezTo>
                  <a:pt x="452041" y="43061"/>
                  <a:pt x="426740" y="65286"/>
                  <a:pt x="414635" y="86321"/>
                </a:cubicBezTo>
                <a:cubicBezTo>
                  <a:pt x="402530" y="107355"/>
                  <a:pt x="395287" y="129779"/>
                  <a:pt x="392906" y="153591"/>
                </a:cubicBezTo>
                <a:cubicBezTo>
                  <a:pt x="424656" y="157560"/>
                  <a:pt x="447377" y="170061"/>
                  <a:pt x="461069" y="191096"/>
                </a:cubicBezTo>
                <a:cubicBezTo>
                  <a:pt x="474762" y="212130"/>
                  <a:pt x="481608" y="232569"/>
                  <a:pt x="481608" y="252413"/>
                </a:cubicBezTo>
                <a:cubicBezTo>
                  <a:pt x="481608" y="278607"/>
                  <a:pt x="471983" y="301824"/>
                  <a:pt x="452735" y="322065"/>
                </a:cubicBezTo>
                <a:cubicBezTo>
                  <a:pt x="433487" y="342305"/>
                  <a:pt x="408583" y="352425"/>
                  <a:pt x="378023" y="352425"/>
                </a:cubicBezTo>
                <a:cubicBezTo>
                  <a:pt x="346670" y="352425"/>
                  <a:pt x="320377" y="340222"/>
                  <a:pt x="299144" y="315814"/>
                </a:cubicBezTo>
                <a:cubicBezTo>
                  <a:pt x="277912" y="291406"/>
                  <a:pt x="267295" y="262930"/>
                  <a:pt x="267295" y="230386"/>
                </a:cubicBezTo>
                <a:cubicBezTo>
                  <a:pt x="267295" y="193874"/>
                  <a:pt x="277416" y="159445"/>
                  <a:pt x="297656" y="127100"/>
                </a:cubicBezTo>
                <a:cubicBezTo>
                  <a:pt x="317897" y="94754"/>
                  <a:pt x="345083" y="67271"/>
                  <a:pt x="379214" y="44649"/>
                </a:cubicBezTo>
                <a:cubicBezTo>
                  <a:pt x="413345" y="22027"/>
                  <a:pt x="450453" y="7144"/>
                  <a:pt x="490537" y="0"/>
                </a:cubicBezTo>
                <a:close/>
                <a:moveTo>
                  <a:pt x="223242" y="0"/>
                </a:moveTo>
                <a:lnTo>
                  <a:pt x="223242" y="19646"/>
                </a:lnTo>
                <a:cubicBezTo>
                  <a:pt x="184348" y="43458"/>
                  <a:pt x="158948" y="65782"/>
                  <a:pt x="147042" y="86618"/>
                </a:cubicBezTo>
                <a:cubicBezTo>
                  <a:pt x="135136" y="107454"/>
                  <a:pt x="127992" y="129779"/>
                  <a:pt x="125611" y="153591"/>
                </a:cubicBezTo>
                <a:cubicBezTo>
                  <a:pt x="157758" y="157560"/>
                  <a:pt x="180677" y="170061"/>
                  <a:pt x="194369" y="191096"/>
                </a:cubicBezTo>
                <a:cubicBezTo>
                  <a:pt x="208062" y="212130"/>
                  <a:pt x="214908" y="232569"/>
                  <a:pt x="214908" y="252413"/>
                </a:cubicBezTo>
                <a:cubicBezTo>
                  <a:pt x="214908" y="278607"/>
                  <a:pt x="205283" y="301824"/>
                  <a:pt x="186035" y="322065"/>
                </a:cubicBezTo>
                <a:cubicBezTo>
                  <a:pt x="166787" y="342305"/>
                  <a:pt x="141883" y="352425"/>
                  <a:pt x="111323" y="352425"/>
                </a:cubicBezTo>
                <a:cubicBezTo>
                  <a:pt x="79573" y="352425"/>
                  <a:pt x="53082" y="340222"/>
                  <a:pt x="31849" y="315814"/>
                </a:cubicBezTo>
                <a:cubicBezTo>
                  <a:pt x="10616" y="291406"/>
                  <a:pt x="0" y="262930"/>
                  <a:pt x="0" y="230386"/>
                </a:cubicBezTo>
                <a:cubicBezTo>
                  <a:pt x="0" y="194668"/>
                  <a:pt x="10319" y="160338"/>
                  <a:pt x="30956" y="127397"/>
                </a:cubicBezTo>
                <a:cubicBezTo>
                  <a:pt x="51594" y="94457"/>
                  <a:pt x="79077" y="66775"/>
                  <a:pt x="113407" y="44351"/>
                </a:cubicBezTo>
                <a:cubicBezTo>
                  <a:pt x="147737" y="21928"/>
                  <a:pt x="184348" y="7144"/>
                  <a:pt x="223242" y="0"/>
                </a:cubicBezTo>
                <a:close/>
              </a:path>
            </a:pathLst>
          </a:custGeom>
          <a:solidFill>
            <a:srgbClr val="6F7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7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ground&#10;&#10;Description automatically generated">
            <a:extLst>
              <a:ext uri="{FF2B5EF4-FFF2-40B4-BE49-F238E27FC236}">
                <a16:creationId xmlns:a16="http://schemas.microsoft.com/office/drawing/2014/main" id="{2880E4A7-877B-4D5D-9FD9-28619E3FA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r="39658"/>
          <a:stretch/>
        </p:blipFill>
        <p:spPr>
          <a:xfrm>
            <a:off x="7794909" y="38462"/>
            <a:ext cx="4429383" cy="68727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85053C-E568-4D4F-A8D4-F6AA9BCCB7C7}"/>
              </a:ext>
            </a:extLst>
          </p:cNvPr>
          <p:cNvSpPr/>
          <p:nvPr/>
        </p:nvSpPr>
        <p:spPr>
          <a:xfrm>
            <a:off x="0" y="455101"/>
            <a:ext cx="198120" cy="646331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AC3AAD-FF67-B140-8FBF-07A32C899837}"/>
              </a:ext>
            </a:extLst>
          </p:cNvPr>
          <p:cNvSpPr txBox="1"/>
          <p:nvPr/>
        </p:nvSpPr>
        <p:spPr>
          <a:xfrm>
            <a:off x="565844" y="5761683"/>
            <a:ext cx="68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4EB13F1-07BE-8E40-9C4F-A608AC7FF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005" y="2196337"/>
            <a:ext cx="436731" cy="584775"/>
          </a:xfrm>
          <a:prstGeom prst="rect">
            <a:avLst/>
          </a:prstGeom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22BF246-D5BB-2348-8796-C31779E75652}"/>
              </a:ext>
            </a:extLst>
          </p:cNvPr>
          <p:cNvSpPr txBox="1"/>
          <p:nvPr/>
        </p:nvSpPr>
        <p:spPr>
          <a:xfrm>
            <a:off x="12205252" y="-1166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DD811BF8-78B0-4835-BA98-B056595E103A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2C84F1D9-C5AE-4B2D-91E7-BC5C7091612C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D00EE7C5-41A6-4138-B8E6-012A3E2E7447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DF876DB4-FD24-451D-9974-14F0EC7E962E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93201F8-7D41-4484-AED9-D5D7669397F9}"/>
              </a:ext>
            </a:extLst>
          </p:cNvPr>
          <p:cNvSpPr/>
          <p:nvPr/>
        </p:nvSpPr>
        <p:spPr>
          <a:xfrm flipH="1">
            <a:off x="7657692" y="-14749"/>
            <a:ext cx="10105398" cy="6872749"/>
          </a:xfrm>
          <a:prstGeom prst="rect">
            <a:avLst/>
          </a:prstGeom>
          <a:gradFill flip="none" rotWithShape="1">
            <a:gsLst>
              <a:gs pos="44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>
                  <a:alpha val="0"/>
                  <a:lumMod val="76000"/>
                  <a:lumOff val="2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06DF148-9282-6946-BA5C-B6CDFF43CCA1}"/>
              </a:ext>
            </a:extLst>
          </p:cNvPr>
          <p:cNvSpPr/>
          <p:nvPr/>
        </p:nvSpPr>
        <p:spPr>
          <a:xfrm>
            <a:off x="1896881" y="2775523"/>
            <a:ext cx="4076204" cy="437321"/>
          </a:xfrm>
          <a:prstGeom prst="roundRect">
            <a:avLst/>
          </a:prstGeom>
          <a:solidFill>
            <a:srgbClr val="20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D7F35-BD99-6649-AF58-2F0EF5329048}"/>
              </a:ext>
            </a:extLst>
          </p:cNvPr>
          <p:cNvSpPr/>
          <p:nvPr/>
        </p:nvSpPr>
        <p:spPr>
          <a:xfrm>
            <a:off x="360803" y="3404079"/>
            <a:ext cx="7707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Hasil </a:t>
            </a:r>
            <a:r>
              <a:rPr lang="en-US" sz="2800" b="1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Tembakau</a:t>
            </a:r>
            <a:r>
              <a:rPr lang="en-US" sz="28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2800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dibuat</a:t>
            </a:r>
            <a:r>
              <a:rPr lang="en-US" sz="28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2800" b="1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2800" b="1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negeri</a:t>
            </a:r>
            <a:r>
              <a:rPr lang="en-US" sz="28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oleh </a:t>
            </a:r>
            <a:r>
              <a:rPr lang="en-US" sz="2800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Produsen</a:t>
            </a:r>
            <a:r>
              <a:rPr lang="en-US" sz="28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pada </a:t>
            </a:r>
            <a:r>
              <a:rPr lang="en-US" sz="2800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sz="28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melakukan</a:t>
            </a:r>
            <a:r>
              <a:rPr lang="en-US" sz="28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pemesanan</a:t>
            </a:r>
            <a:r>
              <a:rPr lang="en-US" sz="2800" b="1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pita </a:t>
            </a:r>
            <a:r>
              <a:rPr lang="en-US" sz="2800" b="1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cukai</a:t>
            </a:r>
            <a:endParaRPr lang="en-US" sz="2800" b="1" dirty="0">
              <a:solidFill>
                <a:srgbClr val="202C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C08C08-2F59-8143-90A0-3548316A5014}"/>
              </a:ext>
            </a:extLst>
          </p:cNvPr>
          <p:cNvSpPr/>
          <p:nvPr/>
        </p:nvSpPr>
        <p:spPr>
          <a:xfrm>
            <a:off x="2014867" y="277552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PPN </a:t>
            </a:r>
            <a:r>
              <a:rPr lang="en-US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dikenakan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penyerahan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D71E6D-692E-444F-AE27-EAA0A2E4ADEE}"/>
              </a:ext>
            </a:extLst>
          </p:cNvPr>
          <p:cNvSpPr/>
          <p:nvPr/>
        </p:nvSpPr>
        <p:spPr>
          <a:xfrm>
            <a:off x="3790679" y="4643443"/>
            <a:ext cx="437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</a:p>
        </p:txBody>
      </p:sp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8CF42EE5-F16B-4809-A1D8-005B3E779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44" y="4750103"/>
            <a:ext cx="469982" cy="7698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195F52-EBEE-4991-8702-C1D5E0F4C99B}"/>
              </a:ext>
            </a:extLst>
          </p:cNvPr>
          <p:cNvSpPr txBox="1"/>
          <p:nvPr/>
        </p:nvSpPr>
        <p:spPr>
          <a:xfrm>
            <a:off x="2245962" y="5386498"/>
            <a:ext cx="3378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tingkat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Produsen</a:t>
            </a:r>
            <a:endParaRPr lang="en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8E80051-A1E7-4232-A9D2-9A4285845A4A}"/>
              </a:ext>
            </a:extLst>
          </p:cNvPr>
          <p:cNvSpPr txBox="1"/>
          <p:nvPr/>
        </p:nvSpPr>
        <p:spPr>
          <a:xfrm>
            <a:off x="600984" y="465375"/>
            <a:ext cx="549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3200" b="1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PENGENAAN PPN</a:t>
            </a:r>
            <a:endParaRPr lang="en-ID" sz="2400" dirty="0">
              <a:solidFill>
                <a:srgbClr val="1B28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: Rounded Corners 15">
            <a:extLst>
              <a:ext uri="{FF2B5EF4-FFF2-40B4-BE49-F238E27FC236}">
                <a16:creationId xmlns:a16="http://schemas.microsoft.com/office/drawing/2014/main" id="{980CF334-0948-4AE8-98AF-5FE1BEE8B250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BE6EDEB5-0568-4500-A6F2-E95E703BB1F6}"/>
              </a:ext>
            </a:extLst>
          </p:cNvPr>
          <p:cNvSpPr txBox="1"/>
          <p:nvPr/>
        </p:nvSpPr>
        <p:spPr>
          <a:xfrm>
            <a:off x="11752016" y="662336"/>
            <a:ext cx="34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1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at, transport, orange, crane&#10;&#10;Description automatically generated">
            <a:extLst>
              <a:ext uri="{FF2B5EF4-FFF2-40B4-BE49-F238E27FC236}">
                <a16:creationId xmlns:a16="http://schemas.microsoft.com/office/drawing/2014/main" id="{E4E6E0E0-0D36-4101-AA88-6DA4ED5C3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1"/>
          <a:stretch/>
        </p:blipFill>
        <p:spPr>
          <a:xfrm>
            <a:off x="3105819" y="7099"/>
            <a:ext cx="9086181" cy="6850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85053C-E568-4D4F-A8D4-F6AA9BCCB7C7}"/>
              </a:ext>
            </a:extLst>
          </p:cNvPr>
          <p:cNvSpPr/>
          <p:nvPr/>
        </p:nvSpPr>
        <p:spPr>
          <a:xfrm>
            <a:off x="0" y="455101"/>
            <a:ext cx="198120" cy="646331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29" name="Rectangle: Rounded Corners 15">
            <a:extLst>
              <a:ext uri="{FF2B5EF4-FFF2-40B4-BE49-F238E27FC236}">
                <a16:creationId xmlns:a16="http://schemas.microsoft.com/office/drawing/2014/main" id="{980CF334-0948-4AE8-98AF-5FE1BEE8B250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BE6EDEB5-0568-4500-A6F2-E95E703BB1F6}"/>
              </a:ext>
            </a:extLst>
          </p:cNvPr>
          <p:cNvSpPr txBox="1"/>
          <p:nvPr/>
        </p:nvSpPr>
        <p:spPr>
          <a:xfrm>
            <a:off x="11752016" y="662336"/>
            <a:ext cx="34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AC3AAD-FF67-B140-8FBF-07A32C899837}"/>
              </a:ext>
            </a:extLst>
          </p:cNvPr>
          <p:cNvSpPr txBox="1"/>
          <p:nvPr/>
        </p:nvSpPr>
        <p:spPr>
          <a:xfrm>
            <a:off x="565844" y="5761683"/>
            <a:ext cx="68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4EB13F1-07BE-8E40-9C4F-A608AC7FF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29" y="1211417"/>
            <a:ext cx="436731" cy="584775"/>
          </a:xfrm>
          <a:prstGeom prst="rect">
            <a:avLst/>
          </a:prstGeom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22BF246-D5BB-2348-8796-C31779E75652}"/>
              </a:ext>
            </a:extLst>
          </p:cNvPr>
          <p:cNvSpPr txBox="1"/>
          <p:nvPr/>
        </p:nvSpPr>
        <p:spPr>
          <a:xfrm>
            <a:off x="12205252" y="-1166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DD811BF8-78B0-4835-BA98-B056595E103A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2C84F1D9-C5AE-4B2D-91E7-BC5C7091612C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D00EE7C5-41A6-4138-B8E6-012A3E2E7447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DF876DB4-FD24-451D-9974-14F0EC7E962E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58BB334-DA87-4605-A99C-6C6FC3B79EA8}"/>
              </a:ext>
            </a:extLst>
          </p:cNvPr>
          <p:cNvSpPr/>
          <p:nvPr/>
        </p:nvSpPr>
        <p:spPr>
          <a:xfrm flipH="1">
            <a:off x="2558756" y="0"/>
            <a:ext cx="10203592" cy="685090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88000">
                <a:srgbClr val="FFFFFF"/>
              </a:gs>
              <a:gs pos="0">
                <a:schemeClr val="bg1">
                  <a:alpha val="76000"/>
                </a:schemeClr>
              </a:gs>
              <a:gs pos="0">
                <a:schemeClr val="bg1">
                  <a:shade val="100000"/>
                  <a:satMod val="115000"/>
                  <a:alpha val="0"/>
                  <a:lumMod val="97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D7F35-BD99-6649-AF58-2F0EF5329048}"/>
              </a:ext>
            </a:extLst>
          </p:cNvPr>
          <p:cNvSpPr/>
          <p:nvPr/>
        </p:nvSpPr>
        <p:spPr>
          <a:xfrm>
            <a:off x="565844" y="2513293"/>
            <a:ext cx="6869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Hasil </a:t>
            </a:r>
            <a:r>
              <a:rPr lang="en-US" sz="2800" b="1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Tembakau</a:t>
            </a:r>
            <a:r>
              <a:rPr lang="en-US" sz="28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2800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dibuat</a:t>
            </a:r>
            <a:r>
              <a:rPr lang="en-US" sz="28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2800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luar</a:t>
            </a:r>
            <a:r>
              <a:rPr lang="en-US" sz="28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negeri oleh </a:t>
            </a:r>
            <a:r>
              <a:rPr lang="en-US" sz="2800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Importir</a:t>
            </a:r>
            <a:r>
              <a:rPr lang="en-US" sz="28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pada </a:t>
            </a:r>
            <a:r>
              <a:rPr lang="en-US" sz="2800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sz="28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melakukan</a:t>
            </a:r>
            <a:r>
              <a:rPr lang="en-US" sz="2800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pemesanan</a:t>
            </a:r>
            <a:r>
              <a:rPr lang="en-US" sz="2800" b="1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pita </a:t>
            </a:r>
            <a:r>
              <a:rPr lang="en-US" sz="2800" b="1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cukai</a:t>
            </a:r>
            <a:endParaRPr lang="en-US" sz="2800" b="1" dirty="0">
              <a:solidFill>
                <a:srgbClr val="202C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C30DF6-F1C2-4C6B-8E7C-2487C1379C0D}"/>
              </a:ext>
            </a:extLst>
          </p:cNvPr>
          <p:cNvSpPr txBox="1"/>
          <p:nvPr/>
        </p:nvSpPr>
        <p:spPr>
          <a:xfrm>
            <a:off x="791499" y="4144270"/>
            <a:ext cx="6697437" cy="2434321"/>
          </a:xfrm>
          <a:prstGeom prst="rect">
            <a:avLst/>
          </a:prstGeom>
          <a:noFill/>
          <a:ln w="1270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marR="0" lvl="1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Dalam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hal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PPN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telah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dilunasi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atas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impor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Hasil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Tembakau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tersebut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tidak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dikenai</a:t>
            </a: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PPN</a:t>
            </a:r>
          </a:p>
          <a:p>
            <a:pPr marL="342900" marR="0" lvl="1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Dalam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hal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atas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impor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Hasil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Tembakau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memperoleh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fasilitas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cukai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tidak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dipungut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pembebasan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cukai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dikenai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PPN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sesuai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ketentuan</a:t>
            </a:r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yang </a:t>
            </a:r>
            <a:r>
              <a:rPr lang="en-US" sz="2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berlaku</a:t>
            </a:r>
            <a:endParaRPr lang="en-US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06DF148-9282-6946-BA5C-B6CDFF43CCA1}"/>
              </a:ext>
            </a:extLst>
          </p:cNvPr>
          <p:cNvSpPr/>
          <p:nvPr/>
        </p:nvSpPr>
        <p:spPr>
          <a:xfrm>
            <a:off x="1598678" y="1298124"/>
            <a:ext cx="4076204" cy="437321"/>
          </a:xfrm>
          <a:prstGeom prst="roundRect">
            <a:avLst/>
          </a:prstGeom>
          <a:solidFill>
            <a:srgbClr val="20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C08C08-2F59-8143-90A0-3548316A5014}"/>
              </a:ext>
            </a:extLst>
          </p:cNvPr>
          <p:cNvSpPr/>
          <p:nvPr/>
        </p:nvSpPr>
        <p:spPr>
          <a:xfrm>
            <a:off x="1598678" y="130652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PPN </a:t>
            </a:r>
            <a:r>
              <a:rPr lang="en-US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dikenakan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penyerahan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8E80051-A1E7-4232-A9D2-9A4285845A4A}"/>
              </a:ext>
            </a:extLst>
          </p:cNvPr>
          <p:cNvSpPr txBox="1"/>
          <p:nvPr/>
        </p:nvSpPr>
        <p:spPr>
          <a:xfrm>
            <a:off x="600984" y="465375"/>
            <a:ext cx="549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3200" b="1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PENGENAAN PPN</a:t>
            </a:r>
            <a:endParaRPr lang="en-ID" sz="2400" dirty="0">
              <a:solidFill>
                <a:srgbClr val="1B28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8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FC01894-1D9F-4451-BD70-D4AAEFD07EF1}"/>
              </a:ext>
            </a:extLst>
          </p:cNvPr>
          <p:cNvSpPr/>
          <p:nvPr/>
        </p:nvSpPr>
        <p:spPr>
          <a:xfrm flipH="1">
            <a:off x="274658" y="-7265"/>
            <a:ext cx="12127515" cy="7371391"/>
          </a:xfrm>
          <a:prstGeom prst="rect">
            <a:avLst/>
          </a:prstGeom>
          <a:gradFill flip="none" rotWithShape="1">
            <a:gsLst>
              <a:gs pos="41000">
                <a:schemeClr val="bg1"/>
              </a:gs>
              <a:gs pos="100000">
                <a:srgbClr val="FFFFFF"/>
              </a:gs>
              <a:gs pos="0">
                <a:schemeClr val="bg1">
                  <a:alpha val="76000"/>
                </a:schemeClr>
              </a:gs>
              <a:gs pos="0">
                <a:schemeClr val="bg1">
                  <a:shade val="100000"/>
                  <a:satMod val="115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B6C2E714-9F83-4A56-9BF8-BF03D45202B6}"/>
              </a:ext>
            </a:extLst>
          </p:cNvPr>
          <p:cNvSpPr txBox="1">
            <a:spLocks/>
          </p:cNvSpPr>
          <p:nvPr/>
        </p:nvSpPr>
        <p:spPr>
          <a:xfrm>
            <a:off x="476620" y="541257"/>
            <a:ext cx="6780850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rgbClr val="1B2852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/>
              </a:rPr>
              <a:t>Perhitungan PPN</a:t>
            </a:r>
          </a:p>
        </p:txBody>
      </p:sp>
      <p:sp>
        <p:nvSpPr>
          <p:cNvPr id="45" name="Rounded Rectangle 8">
            <a:extLst>
              <a:ext uri="{FF2B5EF4-FFF2-40B4-BE49-F238E27FC236}">
                <a16:creationId xmlns:a16="http://schemas.microsoft.com/office/drawing/2014/main" id="{70D6CCCD-0C90-4C3B-86FB-677E46F6BFD4}"/>
              </a:ext>
            </a:extLst>
          </p:cNvPr>
          <p:cNvSpPr/>
          <p:nvPr/>
        </p:nvSpPr>
        <p:spPr>
          <a:xfrm>
            <a:off x="1108508" y="1248023"/>
            <a:ext cx="1358976" cy="1336789"/>
          </a:xfrm>
          <a:prstGeom prst="roundRect">
            <a:avLst/>
          </a:prstGeom>
          <a:solidFill>
            <a:srgbClr val="202C60"/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Tarif%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6D6300-B3DB-4B92-95AE-EC264DBB781F}"/>
              </a:ext>
            </a:extLst>
          </p:cNvPr>
          <p:cNvSpPr txBox="1"/>
          <p:nvPr/>
        </p:nvSpPr>
        <p:spPr>
          <a:xfrm>
            <a:off x="4034809" y="1533065"/>
            <a:ext cx="349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26FFB3-CC9E-426C-843C-32CDC661431E}"/>
              </a:ext>
            </a:extLst>
          </p:cNvPr>
          <p:cNvSpPr txBox="1"/>
          <p:nvPr/>
        </p:nvSpPr>
        <p:spPr>
          <a:xfrm>
            <a:off x="274658" y="3976124"/>
            <a:ext cx="3680215" cy="2421176"/>
          </a:xfrm>
          <a:prstGeom prst="rect">
            <a:avLst/>
          </a:prstGeom>
          <a:noFill/>
          <a:ln cmpd="dbl">
            <a:solidFill>
              <a:srgbClr val="FF0000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680215"/>
                      <a:gd name="connsiteY0" fmla="*/ 0 h 2236510"/>
                      <a:gd name="connsiteX1" fmla="*/ 488943 w 3680215"/>
                      <a:gd name="connsiteY1" fmla="*/ 0 h 2236510"/>
                      <a:gd name="connsiteX2" fmla="*/ 904281 w 3680215"/>
                      <a:gd name="connsiteY2" fmla="*/ 0 h 2236510"/>
                      <a:gd name="connsiteX3" fmla="*/ 1503631 w 3680215"/>
                      <a:gd name="connsiteY3" fmla="*/ 0 h 2236510"/>
                      <a:gd name="connsiteX4" fmla="*/ 1992574 w 3680215"/>
                      <a:gd name="connsiteY4" fmla="*/ 0 h 2236510"/>
                      <a:gd name="connsiteX5" fmla="*/ 2481516 w 3680215"/>
                      <a:gd name="connsiteY5" fmla="*/ 0 h 2236510"/>
                      <a:gd name="connsiteX6" fmla="*/ 3080866 w 3680215"/>
                      <a:gd name="connsiteY6" fmla="*/ 0 h 2236510"/>
                      <a:gd name="connsiteX7" fmla="*/ 3680215 w 3680215"/>
                      <a:gd name="connsiteY7" fmla="*/ 0 h 2236510"/>
                      <a:gd name="connsiteX8" fmla="*/ 3680215 w 3680215"/>
                      <a:gd name="connsiteY8" fmla="*/ 603858 h 2236510"/>
                      <a:gd name="connsiteX9" fmla="*/ 3680215 w 3680215"/>
                      <a:gd name="connsiteY9" fmla="*/ 1118255 h 2236510"/>
                      <a:gd name="connsiteX10" fmla="*/ 3680215 w 3680215"/>
                      <a:gd name="connsiteY10" fmla="*/ 1632652 h 2236510"/>
                      <a:gd name="connsiteX11" fmla="*/ 3680215 w 3680215"/>
                      <a:gd name="connsiteY11" fmla="*/ 2236510 h 2236510"/>
                      <a:gd name="connsiteX12" fmla="*/ 3117668 w 3680215"/>
                      <a:gd name="connsiteY12" fmla="*/ 2236510 h 2236510"/>
                      <a:gd name="connsiteX13" fmla="*/ 2518319 w 3680215"/>
                      <a:gd name="connsiteY13" fmla="*/ 2236510 h 2236510"/>
                      <a:gd name="connsiteX14" fmla="*/ 1918969 w 3680215"/>
                      <a:gd name="connsiteY14" fmla="*/ 2236510 h 2236510"/>
                      <a:gd name="connsiteX15" fmla="*/ 1466829 w 3680215"/>
                      <a:gd name="connsiteY15" fmla="*/ 2236510 h 2236510"/>
                      <a:gd name="connsiteX16" fmla="*/ 941084 w 3680215"/>
                      <a:gd name="connsiteY16" fmla="*/ 2236510 h 2236510"/>
                      <a:gd name="connsiteX17" fmla="*/ 0 w 3680215"/>
                      <a:gd name="connsiteY17" fmla="*/ 2236510 h 2236510"/>
                      <a:gd name="connsiteX18" fmla="*/ 0 w 3680215"/>
                      <a:gd name="connsiteY18" fmla="*/ 1677383 h 2236510"/>
                      <a:gd name="connsiteX19" fmla="*/ 0 w 3680215"/>
                      <a:gd name="connsiteY19" fmla="*/ 1162985 h 2236510"/>
                      <a:gd name="connsiteX20" fmla="*/ 0 w 3680215"/>
                      <a:gd name="connsiteY20" fmla="*/ 648588 h 2236510"/>
                      <a:gd name="connsiteX21" fmla="*/ 0 w 3680215"/>
                      <a:gd name="connsiteY21" fmla="*/ 0 h 2236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680215" h="2236510" extrusionOk="0">
                        <a:moveTo>
                          <a:pt x="0" y="0"/>
                        </a:moveTo>
                        <a:cubicBezTo>
                          <a:pt x="153180" y="-46484"/>
                          <a:pt x="373699" y="2366"/>
                          <a:pt x="488943" y="0"/>
                        </a:cubicBezTo>
                        <a:cubicBezTo>
                          <a:pt x="604187" y="-2366"/>
                          <a:pt x="773704" y="11517"/>
                          <a:pt x="904281" y="0"/>
                        </a:cubicBezTo>
                        <a:cubicBezTo>
                          <a:pt x="1034858" y="-11517"/>
                          <a:pt x="1230878" y="26255"/>
                          <a:pt x="1503631" y="0"/>
                        </a:cubicBezTo>
                        <a:cubicBezTo>
                          <a:pt x="1776384" y="-26255"/>
                          <a:pt x="1835774" y="11298"/>
                          <a:pt x="1992574" y="0"/>
                        </a:cubicBezTo>
                        <a:cubicBezTo>
                          <a:pt x="2149374" y="-11298"/>
                          <a:pt x="2256658" y="14449"/>
                          <a:pt x="2481516" y="0"/>
                        </a:cubicBezTo>
                        <a:cubicBezTo>
                          <a:pt x="2706374" y="-14449"/>
                          <a:pt x="2853401" y="42103"/>
                          <a:pt x="3080866" y="0"/>
                        </a:cubicBezTo>
                        <a:cubicBezTo>
                          <a:pt x="3308331" y="-42103"/>
                          <a:pt x="3500125" y="6854"/>
                          <a:pt x="3680215" y="0"/>
                        </a:cubicBezTo>
                        <a:cubicBezTo>
                          <a:pt x="3720408" y="273173"/>
                          <a:pt x="3627246" y="326077"/>
                          <a:pt x="3680215" y="603858"/>
                        </a:cubicBezTo>
                        <a:cubicBezTo>
                          <a:pt x="3733184" y="881639"/>
                          <a:pt x="3647920" y="921979"/>
                          <a:pt x="3680215" y="1118255"/>
                        </a:cubicBezTo>
                        <a:cubicBezTo>
                          <a:pt x="3712510" y="1314531"/>
                          <a:pt x="3676057" y="1511004"/>
                          <a:pt x="3680215" y="1632652"/>
                        </a:cubicBezTo>
                        <a:cubicBezTo>
                          <a:pt x="3684373" y="1754300"/>
                          <a:pt x="3676372" y="2011113"/>
                          <a:pt x="3680215" y="2236510"/>
                        </a:cubicBezTo>
                        <a:cubicBezTo>
                          <a:pt x="3512790" y="2281513"/>
                          <a:pt x="3264598" y="2235348"/>
                          <a:pt x="3117668" y="2236510"/>
                        </a:cubicBezTo>
                        <a:cubicBezTo>
                          <a:pt x="2970738" y="2237672"/>
                          <a:pt x="2715849" y="2217315"/>
                          <a:pt x="2518319" y="2236510"/>
                        </a:cubicBezTo>
                        <a:cubicBezTo>
                          <a:pt x="2320789" y="2255705"/>
                          <a:pt x="2185529" y="2215631"/>
                          <a:pt x="1918969" y="2236510"/>
                        </a:cubicBezTo>
                        <a:cubicBezTo>
                          <a:pt x="1652409" y="2257389"/>
                          <a:pt x="1642747" y="2231298"/>
                          <a:pt x="1466829" y="2236510"/>
                        </a:cubicBezTo>
                        <a:cubicBezTo>
                          <a:pt x="1290911" y="2241722"/>
                          <a:pt x="1152302" y="2195084"/>
                          <a:pt x="941084" y="2236510"/>
                        </a:cubicBezTo>
                        <a:cubicBezTo>
                          <a:pt x="729867" y="2277936"/>
                          <a:pt x="286142" y="2205166"/>
                          <a:pt x="0" y="2236510"/>
                        </a:cubicBezTo>
                        <a:cubicBezTo>
                          <a:pt x="-58175" y="2043888"/>
                          <a:pt x="7243" y="1799259"/>
                          <a:pt x="0" y="1677383"/>
                        </a:cubicBezTo>
                        <a:cubicBezTo>
                          <a:pt x="-7243" y="1555507"/>
                          <a:pt x="23957" y="1309272"/>
                          <a:pt x="0" y="1162985"/>
                        </a:cubicBezTo>
                        <a:cubicBezTo>
                          <a:pt x="-23957" y="1016698"/>
                          <a:pt x="13402" y="810558"/>
                          <a:pt x="0" y="648588"/>
                        </a:cubicBezTo>
                        <a:cubicBezTo>
                          <a:pt x="-13402" y="486618"/>
                          <a:pt x="63597" y="2137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AutoNum type="alphaLcPeriod"/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11 %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mulai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berlaku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 April 2022;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endParaRPr lang="en-US" sz="20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AutoNum type="alphaLcPeriod"/>
            </a:pPr>
            <a:r>
              <a:rPr lang="en-US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12%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mulai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berlaku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berlakunya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penerapan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tarif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Pasal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7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ayat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(1)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huruf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b  UU PPN</a:t>
            </a:r>
            <a:endParaRPr lang="id-ID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endParaRPr lang="id-ID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9FFDD4-E42B-4CDA-A68C-F53EFB8FFBFA}"/>
              </a:ext>
            </a:extLst>
          </p:cNvPr>
          <p:cNvSpPr/>
          <p:nvPr/>
        </p:nvSpPr>
        <p:spPr>
          <a:xfrm>
            <a:off x="960881" y="3291751"/>
            <a:ext cx="1546066" cy="4792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9B9909-4CD8-4B6C-9682-2942B5D8C31E}"/>
              </a:ext>
            </a:extLst>
          </p:cNvPr>
          <p:cNvSpPr txBox="1"/>
          <p:nvPr/>
        </p:nvSpPr>
        <p:spPr>
          <a:xfrm>
            <a:off x="960881" y="3339877"/>
            <a:ext cx="1806675" cy="33855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Mulai</a:t>
            </a:r>
            <a:r>
              <a:rPr lang="en-US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berlaku</a:t>
            </a:r>
            <a:r>
              <a:rPr lang="en-US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A2871E-6CEC-438D-A9A6-7E882A706917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E227577-8F84-4DDA-8FB1-A4FD9508D52B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C64594-D49B-4273-B01B-A192AE419658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667F50-BCE2-4025-ADA8-B67D401CDF93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BA91C-05E5-48D6-B93C-098682B3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5CF8-1403-4419-916D-E02981A69821}" type="slidenum">
              <a:rPr lang="en-ID" smtClean="0"/>
              <a:t>9</a:t>
            </a:fld>
            <a:endParaRPr lang="en-ID" dirty="0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EC817634-7A4B-4852-8BDF-CE2E78F3B3D5}"/>
              </a:ext>
            </a:extLst>
          </p:cNvPr>
          <p:cNvSpPr/>
          <p:nvPr/>
        </p:nvSpPr>
        <p:spPr>
          <a:xfrm>
            <a:off x="1645379" y="2723102"/>
            <a:ext cx="285231" cy="337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8016B73-A1F2-4244-84EE-A9D57026F989}"/>
              </a:ext>
            </a:extLst>
          </p:cNvPr>
          <p:cNvSpPr/>
          <p:nvPr/>
        </p:nvSpPr>
        <p:spPr>
          <a:xfrm>
            <a:off x="8768718" y="3517877"/>
            <a:ext cx="285231" cy="337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77F5DB2-7E49-4DDA-9C8C-68C977697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3"/>
          <a:stretch/>
        </p:blipFill>
        <p:spPr>
          <a:xfrm>
            <a:off x="7020316" y="40234"/>
            <a:ext cx="5079391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A1B143-F208-4596-BC3F-43D0AFA75139}"/>
              </a:ext>
            </a:extLst>
          </p:cNvPr>
          <p:cNvSpPr txBox="1"/>
          <p:nvPr/>
        </p:nvSpPr>
        <p:spPr>
          <a:xfrm>
            <a:off x="6096000" y="1279151"/>
            <a:ext cx="1974861" cy="1200329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Dasar</a:t>
            </a:r>
            <a:br>
              <a:rPr lang="id-ID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d-ID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Pengenaan</a:t>
            </a:r>
            <a:br>
              <a:rPr lang="id-ID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d-ID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Pajak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DC63264-87AF-46C7-AD50-A68B8ED3D54F}"/>
              </a:ext>
            </a:extLst>
          </p:cNvPr>
          <p:cNvSpPr/>
          <p:nvPr/>
        </p:nvSpPr>
        <p:spPr>
          <a:xfrm>
            <a:off x="6940814" y="2591521"/>
            <a:ext cx="285231" cy="337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0EA4BE-C38E-410F-B871-AAA582FF8B6A}"/>
              </a:ext>
            </a:extLst>
          </p:cNvPr>
          <p:cNvSpPr txBox="1"/>
          <p:nvPr/>
        </p:nvSpPr>
        <p:spPr>
          <a:xfrm>
            <a:off x="6311196" y="2949287"/>
            <a:ext cx="1546066" cy="461665"/>
          </a:xfrm>
          <a:prstGeom prst="rect">
            <a:avLst/>
          </a:prstGeom>
          <a:solidFill>
            <a:srgbClr val="FEE801"/>
          </a:solidFill>
        </p:spPr>
        <p:txBody>
          <a:bodyPr wrap="square">
            <a:spAutoFit/>
          </a:bodyPr>
          <a:lstStyle/>
          <a:p>
            <a:r>
              <a:rPr lang="en-ID" sz="2400" dirty="0">
                <a:latin typeface="Segoe UI" panose="020B0502040204020203" pitchFamily="34" charset="0"/>
                <a:cs typeface="Segoe UI" panose="020B0502040204020203" pitchFamily="34" charset="0"/>
              </a:rPr>
              <a:t>Nilai Lain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CF8BD1F-E2A1-4687-A6F3-C5466AB13A1C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77DBB3-83DB-45B2-998E-F42EE5E4437F}"/>
              </a:ext>
            </a:extLst>
          </p:cNvPr>
          <p:cNvSpPr txBox="1"/>
          <p:nvPr/>
        </p:nvSpPr>
        <p:spPr>
          <a:xfrm>
            <a:off x="11752016" y="662336"/>
            <a:ext cx="34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F18B99-7F20-46D7-942A-6ABF38266246}"/>
              </a:ext>
            </a:extLst>
          </p:cNvPr>
          <p:cNvSpPr txBox="1"/>
          <p:nvPr/>
        </p:nvSpPr>
        <p:spPr>
          <a:xfrm>
            <a:off x="5465912" y="6536536"/>
            <a:ext cx="1806675" cy="33855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t= </a:t>
            </a:r>
            <a:r>
              <a:rPr lang="en-US" sz="1600" b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tarif</a:t>
            </a:r>
            <a:r>
              <a:rPr lang="en-US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PPN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38484F-1D45-469C-A847-2B18B8E729A5}"/>
              </a:ext>
            </a:extLst>
          </p:cNvPr>
          <p:cNvSpPr/>
          <p:nvPr/>
        </p:nvSpPr>
        <p:spPr>
          <a:xfrm>
            <a:off x="0" y="532430"/>
            <a:ext cx="198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0F60E1-0F80-4DBC-85BF-89EE2C2D328F}"/>
              </a:ext>
            </a:extLst>
          </p:cNvPr>
          <p:cNvSpPr txBox="1"/>
          <p:nvPr/>
        </p:nvSpPr>
        <p:spPr>
          <a:xfrm>
            <a:off x="5549772" y="3535471"/>
            <a:ext cx="3208831" cy="830997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100/(100+t) x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Harga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Jual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Eceran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(HJE)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72865-3E4D-4434-9BE0-EB9186EC6AA6}"/>
              </a:ext>
            </a:extLst>
          </p:cNvPr>
          <p:cNvSpPr txBox="1"/>
          <p:nvPr/>
        </p:nvSpPr>
        <p:spPr>
          <a:xfrm>
            <a:off x="5545156" y="4712844"/>
            <a:ext cx="4549087" cy="1836400"/>
          </a:xfrm>
          <a:prstGeom prst="rect">
            <a:avLst/>
          </a:prstGeom>
          <a:noFill/>
          <a:ln cmpd="dbl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680215"/>
                      <a:gd name="connsiteY0" fmla="*/ 0 h 2236510"/>
                      <a:gd name="connsiteX1" fmla="*/ 488943 w 3680215"/>
                      <a:gd name="connsiteY1" fmla="*/ 0 h 2236510"/>
                      <a:gd name="connsiteX2" fmla="*/ 904281 w 3680215"/>
                      <a:gd name="connsiteY2" fmla="*/ 0 h 2236510"/>
                      <a:gd name="connsiteX3" fmla="*/ 1503631 w 3680215"/>
                      <a:gd name="connsiteY3" fmla="*/ 0 h 2236510"/>
                      <a:gd name="connsiteX4" fmla="*/ 1992574 w 3680215"/>
                      <a:gd name="connsiteY4" fmla="*/ 0 h 2236510"/>
                      <a:gd name="connsiteX5" fmla="*/ 2481516 w 3680215"/>
                      <a:gd name="connsiteY5" fmla="*/ 0 h 2236510"/>
                      <a:gd name="connsiteX6" fmla="*/ 3080866 w 3680215"/>
                      <a:gd name="connsiteY6" fmla="*/ 0 h 2236510"/>
                      <a:gd name="connsiteX7" fmla="*/ 3680215 w 3680215"/>
                      <a:gd name="connsiteY7" fmla="*/ 0 h 2236510"/>
                      <a:gd name="connsiteX8" fmla="*/ 3680215 w 3680215"/>
                      <a:gd name="connsiteY8" fmla="*/ 603858 h 2236510"/>
                      <a:gd name="connsiteX9" fmla="*/ 3680215 w 3680215"/>
                      <a:gd name="connsiteY9" fmla="*/ 1118255 h 2236510"/>
                      <a:gd name="connsiteX10" fmla="*/ 3680215 w 3680215"/>
                      <a:gd name="connsiteY10" fmla="*/ 1632652 h 2236510"/>
                      <a:gd name="connsiteX11" fmla="*/ 3680215 w 3680215"/>
                      <a:gd name="connsiteY11" fmla="*/ 2236510 h 2236510"/>
                      <a:gd name="connsiteX12" fmla="*/ 3117668 w 3680215"/>
                      <a:gd name="connsiteY12" fmla="*/ 2236510 h 2236510"/>
                      <a:gd name="connsiteX13" fmla="*/ 2518319 w 3680215"/>
                      <a:gd name="connsiteY13" fmla="*/ 2236510 h 2236510"/>
                      <a:gd name="connsiteX14" fmla="*/ 1918969 w 3680215"/>
                      <a:gd name="connsiteY14" fmla="*/ 2236510 h 2236510"/>
                      <a:gd name="connsiteX15" fmla="*/ 1466829 w 3680215"/>
                      <a:gd name="connsiteY15" fmla="*/ 2236510 h 2236510"/>
                      <a:gd name="connsiteX16" fmla="*/ 941084 w 3680215"/>
                      <a:gd name="connsiteY16" fmla="*/ 2236510 h 2236510"/>
                      <a:gd name="connsiteX17" fmla="*/ 0 w 3680215"/>
                      <a:gd name="connsiteY17" fmla="*/ 2236510 h 2236510"/>
                      <a:gd name="connsiteX18" fmla="*/ 0 w 3680215"/>
                      <a:gd name="connsiteY18" fmla="*/ 1677383 h 2236510"/>
                      <a:gd name="connsiteX19" fmla="*/ 0 w 3680215"/>
                      <a:gd name="connsiteY19" fmla="*/ 1162985 h 2236510"/>
                      <a:gd name="connsiteX20" fmla="*/ 0 w 3680215"/>
                      <a:gd name="connsiteY20" fmla="*/ 648588 h 2236510"/>
                      <a:gd name="connsiteX21" fmla="*/ 0 w 3680215"/>
                      <a:gd name="connsiteY21" fmla="*/ 0 h 2236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680215" h="2236510" extrusionOk="0">
                        <a:moveTo>
                          <a:pt x="0" y="0"/>
                        </a:moveTo>
                        <a:cubicBezTo>
                          <a:pt x="153180" y="-46484"/>
                          <a:pt x="373699" y="2366"/>
                          <a:pt x="488943" y="0"/>
                        </a:cubicBezTo>
                        <a:cubicBezTo>
                          <a:pt x="604187" y="-2366"/>
                          <a:pt x="773704" y="11517"/>
                          <a:pt x="904281" y="0"/>
                        </a:cubicBezTo>
                        <a:cubicBezTo>
                          <a:pt x="1034858" y="-11517"/>
                          <a:pt x="1230878" y="26255"/>
                          <a:pt x="1503631" y="0"/>
                        </a:cubicBezTo>
                        <a:cubicBezTo>
                          <a:pt x="1776384" y="-26255"/>
                          <a:pt x="1835774" y="11298"/>
                          <a:pt x="1992574" y="0"/>
                        </a:cubicBezTo>
                        <a:cubicBezTo>
                          <a:pt x="2149374" y="-11298"/>
                          <a:pt x="2256658" y="14449"/>
                          <a:pt x="2481516" y="0"/>
                        </a:cubicBezTo>
                        <a:cubicBezTo>
                          <a:pt x="2706374" y="-14449"/>
                          <a:pt x="2853401" y="42103"/>
                          <a:pt x="3080866" y="0"/>
                        </a:cubicBezTo>
                        <a:cubicBezTo>
                          <a:pt x="3308331" y="-42103"/>
                          <a:pt x="3500125" y="6854"/>
                          <a:pt x="3680215" y="0"/>
                        </a:cubicBezTo>
                        <a:cubicBezTo>
                          <a:pt x="3720408" y="273173"/>
                          <a:pt x="3627246" y="326077"/>
                          <a:pt x="3680215" y="603858"/>
                        </a:cubicBezTo>
                        <a:cubicBezTo>
                          <a:pt x="3733184" y="881639"/>
                          <a:pt x="3647920" y="921979"/>
                          <a:pt x="3680215" y="1118255"/>
                        </a:cubicBezTo>
                        <a:cubicBezTo>
                          <a:pt x="3712510" y="1314531"/>
                          <a:pt x="3676057" y="1511004"/>
                          <a:pt x="3680215" y="1632652"/>
                        </a:cubicBezTo>
                        <a:cubicBezTo>
                          <a:pt x="3684373" y="1754300"/>
                          <a:pt x="3676372" y="2011113"/>
                          <a:pt x="3680215" y="2236510"/>
                        </a:cubicBezTo>
                        <a:cubicBezTo>
                          <a:pt x="3512790" y="2281513"/>
                          <a:pt x="3264598" y="2235348"/>
                          <a:pt x="3117668" y="2236510"/>
                        </a:cubicBezTo>
                        <a:cubicBezTo>
                          <a:pt x="2970738" y="2237672"/>
                          <a:pt x="2715849" y="2217315"/>
                          <a:pt x="2518319" y="2236510"/>
                        </a:cubicBezTo>
                        <a:cubicBezTo>
                          <a:pt x="2320789" y="2255705"/>
                          <a:pt x="2185529" y="2215631"/>
                          <a:pt x="1918969" y="2236510"/>
                        </a:cubicBezTo>
                        <a:cubicBezTo>
                          <a:pt x="1652409" y="2257389"/>
                          <a:pt x="1642747" y="2231298"/>
                          <a:pt x="1466829" y="2236510"/>
                        </a:cubicBezTo>
                        <a:cubicBezTo>
                          <a:pt x="1290911" y="2241722"/>
                          <a:pt x="1152302" y="2195084"/>
                          <a:pt x="941084" y="2236510"/>
                        </a:cubicBezTo>
                        <a:cubicBezTo>
                          <a:pt x="729867" y="2277936"/>
                          <a:pt x="286142" y="2205166"/>
                          <a:pt x="0" y="2236510"/>
                        </a:cubicBezTo>
                        <a:cubicBezTo>
                          <a:pt x="-58175" y="2043888"/>
                          <a:pt x="7243" y="1799259"/>
                          <a:pt x="0" y="1677383"/>
                        </a:cubicBezTo>
                        <a:cubicBezTo>
                          <a:pt x="-7243" y="1555507"/>
                          <a:pt x="23957" y="1309272"/>
                          <a:pt x="0" y="1162985"/>
                        </a:cubicBezTo>
                        <a:cubicBezTo>
                          <a:pt x="-23957" y="1016698"/>
                          <a:pt x="13402" y="810558"/>
                          <a:pt x="0" y="648588"/>
                        </a:cubicBezTo>
                        <a:cubicBezTo>
                          <a:pt x="-13402" y="486618"/>
                          <a:pt x="63597" y="2137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PPN </a:t>
            </a:r>
            <a:r>
              <a:rPr lang="en-US" sz="2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Terutang</a:t>
            </a:r>
            <a:endParaRPr lang="en-US" sz="20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AutoNum type="alphaLcPeriod"/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9,9 %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x HJE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mulai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 April 2022; dan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AutoNum type="alphaLcPeriod"/>
            </a:pPr>
            <a:r>
              <a:rPr lang="en-US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10,7% 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 HJE</a:t>
            </a:r>
            <a:r>
              <a:rPr lang="en-US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mulai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berlaku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berlakunya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penerapan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tarif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Pasal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7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ayat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(1)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huruf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b  UU PPN</a:t>
            </a:r>
            <a:endParaRPr lang="id-ID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0FEC82A-D0FC-4A60-A44D-C11F3C73F09B}"/>
              </a:ext>
            </a:extLst>
          </p:cNvPr>
          <p:cNvSpPr/>
          <p:nvPr/>
        </p:nvSpPr>
        <p:spPr>
          <a:xfrm>
            <a:off x="6981636" y="4346962"/>
            <a:ext cx="285231" cy="337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3A8383F5-9104-4A76-A465-BC96DAC50FFA}"/>
              </a:ext>
            </a:extLst>
          </p:cNvPr>
          <p:cNvSpPr/>
          <p:nvPr/>
        </p:nvSpPr>
        <p:spPr>
          <a:xfrm rot="16200000">
            <a:off x="4200504" y="4875426"/>
            <a:ext cx="285231" cy="337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50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911</Words>
  <Application>Microsoft Office PowerPoint</Application>
  <PresentationFormat>Widescreen</PresentationFormat>
  <Paragraphs>121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DIN Medium</vt:lpstr>
      <vt:lpstr>Segoe UI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Giyarso</dc:creator>
  <cp:lastModifiedBy>ADHI TR</cp:lastModifiedBy>
  <cp:revision>15</cp:revision>
  <dcterms:created xsi:type="dcterms:W3CDTF">2022-04-03T00:20:51Z</dcterms:created>
  <dcterms:modified xsi:type="dcterms:W3CDTF">2022-04-09T10:16:36Z</dcterms:modified>
</cp:coreProperties>
</file>